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1"/>
  </p:notesMasterIdLst>
  <p:sldIdLst>
    <p:sldId id="267" r:id="rId3"/>
    <p:sldId id="268" r:id="rId4"/>
    <p:sldId id="269" r:id="rId5"/>
    <p:sldId id="270" r:id="rId6"/>
    <p:sldId id="271" r:id="rId7"/>
    <p:sldId id="272" r:id="rId8"/>
    <p:sldId id="273" r:id="rId9"/>
    <p:sldId id="277" r:id="rId10"/>
    <p:sldId id="278" r:id="rId11"/>
    <p:sldId id="279" r:id="rId12"/>
    <p:sldId id="280" r:id="rId13"/>
    <p:sldId id="281" r:id="rId14"/>
    <p:sldId id="282" r:id="rId15"/>
    <p:sldId id="283" r:id="rId16"/>
    <p:sldId id="284" r:id="rId17"/>
    <p:sldId id="274" r:id="rId18"/>
    <p:sldId id="276" r:id="rId19"/>
    <p:sldId id="285"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D0D220-5A44-2FD9-EEB7-F92B2944EF12}" name="Paul Cresswell" initials="PC" userId="S::paul.cresswell@ecmwf.int::b73b377d-3aca-4031-b773-4cdba52c6fb2" providerId="AD"/>
  <p188:author id="{B9A6EB5C-2EBB-D19F-AFDF-D1215D7F0C10}" name="Cathal OBrien" initials="CO" userId="S::cathal.obrien@ecmwf.int::a8a19381-21dc-4ab0-ac09-9a357322ed91" providerId="AD"/>
  <p188:author id="{F537FFA8-E0F9-DCE1-6F49-6B8B6954DE8E}" name="Vasileios Baousis" initials="VB" userId="S::vasileios.baousis@ecmwf.int::542e99ca-0924-499d-8cbd-e0e25f610a1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23259-3651-ECDD-279B-9CAEF1B864C2}" v="2617" dt="2024-04-15T07:20:56.778"/>
    <p1510:client id="{29790F1B-596D-D366-C598-181A73E894F1}" v="53" dt="2024-04-15T15:52:19.798"/>
    <p1510:client id="{A52A8E3C-5170-ED13-24DA-B000B9EAEF66}" v="2605" dt="2024-04-14T23:33:17.434"/>
    <p1510:client id="{C3C418E5-E5D5-BB21-D2B7-3C0DCC06499B}" v="803" dt="2024-04-15T09:13:00.198"/>
    <p1510:client id="{E9444581-C468-3626-97EC-185E0007EF65}" v="121" dt="2024-04-14T23:41:26.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8/10/relationships/authors" Target="author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3977-9537-454B-BBE2-560B5C81ED2B}" type="datetimeFigureOut">
              <a:t>4/15/2024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30030-BD01-4FB0-957F-F64201EE699D}" type="slidenum">
              <a:t>‹#›</a:t>
            </a:fld>
            <a:endParaRPr lang="en-GB"/>
          </a:p>
        </p:txBody>
      </p:sp>
    </p:spTree>
    <p:extLst>
      <p:ext uri="{BB962C8B-B14F-4D97-AF65-F5344CB8AC3E}">
        <p14:creationId xmlns:p14="http://schemas.microsoft.com/office/powerpoint/2010/main" val="115650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MPI stands for "message passing interface". It is a </a:t>
            </a:r>
            <a:r>
              <a:rPr lang="en-US" dirty="0" err="1">
                <a:ea typeface="Calibri"/>
                <a:cs typeface="Calibri"/>
              </a:rPr>
              <a:t>standardised</a:t>
            </a:r>
            <a:r>
              <a:rPr lang="en-US" dirty="0">
                <a:ea typeface="Calibri"/>
                <a:cs typeface="Calibri"/>
              </a:rPr>
              <a:t> communication library used in parallel computing. </a:t>
            </a:r>
          </a:p>
        </p:txBody>
      </p:sp>
      <p:sp>
        <p:nvSpPr>
          <p:cNvPr id="4" name="Slide Number Placeholder 3"/>
          <p:cNvSpPr>
            <a:spLocks noGrp="1"/>
          </p:cNvSpPr>
          <p:nvPr>
            <p:ph type="sldNum" sz="quarter" idx="5"/>
          </p:nvPr>
        </p:nvSpPr>
        <p:spPr/>
        <p:txBody>
          <a:bodyPr/>
          <a:lstStyle/>
          <a:p>
            <a:fld id="{D6A30030-BD01-4FB0-957F-F64201EE699D}" type="slidenum">
              <a:rPr lang="en-US"/>
              <a:t>12</a:t>
            </a:fld>
            <a:endParaRPr lang="en-US"/>
          </a:p>
        </p:txBody>
      </p:sp>
    </p:spTree>
    <p:extLst>
      <p:ext uri="{BB962C8B-B14F-4D97-AF65-F5344CB8AC3E}">
        <p14:creationId xmlns:p14="http://schemas.microsoft.com/office/powerpoint/2010/main" val="259281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 is an "</a:t>
            </a:r>
            <a:r>
              <a:rPr lang="en-US" dirty="0" err="1">
                <a:ea typeface="Calibri"/>
                <a:cs typeface="Calibri"/>
              </a:rPr>
              <a:t>Optimised</a:t>
            </a:r>
            <a:r>
              <a:rPr lang="en-US" dirty="0">
                <a:ea typeface="Calibri"/>
                <a:cs typeface="Calibri"/>
              </a:rPr>
              <a:t> MPI" </a:t>
            </a:r>
            <a:r>
              <a:rPr lang="en-US" dirty="0" err="1">
                <a:ea typeface="Calibri"/>
                <a:cs typeface="Calibri"/>
              </a:rPr>
              <a:t>containerisation</a:t>
            </a:r>
            <a:r>
              <a:rPr lang="en-US" dirty="0">
                <a:ea typeface="Calibri"/>
                <a:cs typeface="Calibri"/>
              </a:rPr>
              <a:t> strategy?</a:t>
            </a:r>
            <a:endParaRPr lang="en-US" dirty="0"/>
          </a:p>
          <a:p>
            <a:endParaRPr lang="en-US" dirty="0">
              <a:ea typeface="Calibri" panose="020F0502020204030204"/>
              <a:cs typeface="Calibri" panose="020F0502020204030204"/>
            </a:endParaRPr>
          </a:p>
          <a:p>
            <a:r>
              <a:rPr lang="en-US" dirty="0">
                <a:ea typeface="Calibri" panose="020F0502020204030204"/>
                <a:cs typeface="Calibri" panose="020F0502020204030204"/>
              </a:rPr>
              <a:t>In this strategy, we're building everything from the ground up which we need for fast MPI performance. Unfortunately, we have to sacrifice a lot (most :D) of our portability to do so. We must Install the drivers for the HPC interconnect used on the target machine and link the MPI install to those drivers. This is what we mean by "</a:t>
            </a:r>
            <a:r>
              <a:rPr lang="en-US" dirty="0" err="1">
                <a:ea typeface="Calibri" panose="020F0502020204030204"/>
                <a:cs typeface="Calibri" panose="020F0502020204030204"/>
              </a:rPr>
              <a:t>Optimised</a:t>
            </a:r>
            <a:r>
              <a:rPr lang="en-US" dirty="0">
                <a:ea typeface="Calibri"/>
                <a:cs typeface="Calibri"/>
              </a:rPr>
              <a:t> MPI". </a:t>
            </a:r>
          </a:p>
          <a:p>
            <a:endParaRPr lang="en-US" dirty="0">
              <a:ea typeface="Calibri"/>
              <a:cs typeface="Calibri"/>
            </a:endParaRPr>
          </a:p>
          <a:p>
            <a:r>
              <a:rPr lang="en-US"/>
              <a:t>BUT some network drivers are </a:t>
            </a:r>
            <a:r>
              <a:rPr lang="en-US" err="1"/>
              <a:t>propritary</a:t>
            </a:r>
            <a:r>
              <a:rPr lang="en-US"/>
              <a:t> (e.g. Slingshot drivers) and can't be installed into a container. In this case, its not possible to build an "</a:t>
            </a:r>
            <a:r>
              <a:rPr lang="en-US" err="1"/>
              <a:t>optimised</a:t>
            </a:r>
            <a:r>
              <a:rPr lang="en-US"/>
              <a:t> MPI" container and a "Hybrid" strategy must be used instead.</a:t>
            </a:r>
            <a:endParaRPr lang="en-US" dirty="0"/>
          </a:p>
          <a:p>
            <a:endParaRPr lang="en-US" dirty="0"/>
          </a:p>
          <a:p>
            <a:r>
              <a:rPr lang="en-US" dirty="0"/>
              <a:t>Be warned that building your own MPI from scratch might not perform as well as the MPI on the host system, which might have been heavily </a:t>
            </a:r>
            <a:r>
              <a:rPr lang="en-US" dirty="0" err="1"/>
              <a:t>optimised</a:t>
            </a:r>
            <a:r>
              <a:rPr lang="en-US" dirty="0"/>
              <a:t> for that system.</a:t>
            </a:r>
            <a:endParaRPr lang="en-US" dirty="0">
              <a:ea typeface="Calibri"/>
              <a:cs typeface="Calibri"/>
            </a:endParaRPr>
          </a:p>
          <a:p>
            <a:endParaRPr lang="en-US" dirty="0"/>
          </a:p>
          <a:p>
            <a:r>
              <a:rPr lang="en-US" dirty="0"/>
              <a:t>The container was built in layers like:</a:t>
            </a:r>
            <a:endParaRPr lang="en-US" dirty="0">
              <a:ea typeface="Calibri"/>
              <a:cs typeface="Calibri"/>
            </a:endParaRPr>
          </a:p>
          <a:p>
            <a:r>
              <a:rPr lang="en-US" dirty="0"/>
              <a:t>[Network stack] -&gt; [MPI] -&gt; [IFS </a:t>
            </a:r>
            <a:r>
              <a:rPr lang="en-US" dirty="0" err="1"/>
              <a:t>dependancies</a:t>
            </a:r>
            <a:r>
              <a:rPr lang="en-US" dirty="0"/>
              <a:t>] -&gt; [IFS]</a:t>
            </a:r>
          </a:p>
          <a:p>
            <a:endParaRPr lang="en-US" dirty="0"/>
          </a:p>
          <a:p>
            <a:r>
              <a:rPr lang="en-US" dirty="0"/>
              <a:t>The network stack installed is OFED drivers for the </a:t>
            </a:r>
            <a:r>
              <a:rPr lang="en-US" dirty="0" err="1"/>
              <a:t>Infiniband</a:t>
            </a:r>
            <a:r>
              <a:rPr lang="en-US" dirty="0"/>
              <a:t> interconnect used on Atos. Also, these drivers are different for each different </a:t>
            </a:r>
            <a:r>
              <a:rPr lang="en-US" dirty="0" err="1"/>
              <a:t>linux</a:t>
            </a:r>
            <a:r>
              <a:rPr lang="en-US" dirty="0"/>
              <a:t> kernel version. So I made sure the </a:t>
            </a:r>
            <a:r>
              <a:rPr lang="en-US" dirty="0" err="1"/>
              <a:t>linux</a:t>
            </a:r>
            <a:r>
              <a:rPr lang="en-US" dirty="0"/>
              <a:t> version (RHEL 8.6) in the container was the same as on Atos. But I suspect this container wouldn’t perform well on a machine with a different </a:t>
            </a:r>
            <a:r>
              <a:rPr lang="en-US" dirty="0" err="1"/>
              <a:t>linux</a:t>
            </a:r>
            <a:r>
              <a:rPr lang="en-US" dirty="0"/>
              <a:t> kernel version...further reducing compatibility.</a:t>
            </a:r>
          </a:p>
          <a:p>
            <a:endParaRPr lang="en-US" dirty="0">
              <a:ea typeface="Calibri" panose="020F0502020204030204"/>
              <a:cs typeface="Calibri" panose="020F0502020204030204"/>
            </a:endParaRPr>
          </a:p>
          <a:p>
            <a:endParaRPr lang="en-US" dirty="0"/>
          </a:p>
          <a:p>
            <a:r>
              <a:rPr lang="en-US" dirty="0"/>
              <a:t>Even if it </a:t>
            </a:r>
            <a:r>
              <a:rPr lang="en-US" dirty="0" err="1"/>
              <a:t>isnt</a:t>
            </a:r>
            <a:r>
              <a:rPr lang="en-US" dirty="0"/>
              <a:t> so portable there are some benefits of </a:t>
            </a:r>
            <a:r>
              <a:rPr lang="en-US" dirty="0" err="1"/>
              <a:t>containerisation</a:t>
            </a:r>
            <a:r>
              <a:rPr lang="en-US" dirty="0"/>
              <a:t>, like having a self-contained bundle of libraries as a record of a scientific experiment</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dirty="0">
                <a:ea typeface="Calibri" panose="020F0502020204030204"/>
                <a:cs typeface="Calibri" panose="020F0502020204030204"/>
              </a:rPr>
              <a:t>What does this graph show? </a:t>
            </a:r>
          </a:p>
          <a:p>
            <a:endParaRPr lang="en-US" dirty="0">
              <a:ea typeface="Calibri" panose="020F0502020204030204"/>
              <a:cs typeface="Calibri" panose="020F0502020204030204"/>
            </a:endParaRPr>
          </a:p>
          <a:p>
            <a:r>
              <a:rPr lang="en-US">
                <a:ea typeface="Calibri"/>
                <a:cs typeface="Calibri"/>
              </a:rPr>
              <a:t>This is a 48R1 run at TCO1279 for 3 days. </a:t>
            </a:r>
            <a:endParaRPr lang="en-US" dirty="0">
              <a:ea typeface="Calibri"/>
              <a:cs typeface="Calibri"/>
            </a:endParaRPr>
          </a:p>
          <a:p>
            <a:r>
              <a:rPr lang="en-US" dirty="0">
                <a:ea typeface="Calibri"/>
                <a:cs typeface="Calibri"/>
              </a:rPr>
              <a:t>It’s a strong scaling test so the total amount of work is fixed (in this case a 3-day tco1279 forecast), and the number of nodes increases. =&gt; amount of computational work per node decreases and communication becomes a relatively larger component (stressing MPI). </a:t>
            </a:r>
          </a:p>
          <a:p>
            <a:r>
              <a:rPr lang="en-US" dirty="0">
                <a:ea typeface="Calibri"/>
                <a:cs typeface="Calibri"/>
              </a:rPr>
              <a:t>So the fact that the container strong scales well indicates that our </a:t>
            </a:r>
            <a:r>
              <a:rPr lang="en-US" dirty="0" err="1">
                <a:ea typeface="Calibri"/>
                <a:cs typeface="Calibri"/>
              </a:rPr>
              <a:t>containerised</a:t>
            </a:r>
            <a:r>
              <a:rPr lang="en-US" dirty="0">
                <a:ea typeface="Calibri"/>
                <a:cs typeface="Calibri"/>
              </a:rPr>
              <a:t> MPI is holding up and performing well. </a:t>
            </a:r>
          </a:p>
          <a:p>
            <a:endParaRPr lang="en-US" dirty="0">
              <a:ea typeface="Calibri"/>
              <a:cs typeface="Calibri"/>
            </a:endParaRPr>
          </a:p>
          <a:p>
            <a:r>
              <a:rPr lang="en-US" dirty="0">
                <a:ea typeface="Calibri"/>
                <a:cs typeface="Calibri"/>
              </a:rPr>
              <a:t>Median of 3 runs</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6A30030-BD01-4FB0-957F-F64201EE699D}" type="slidenum">
              <a:rPr lang="en-US"/>
              <a:t>13</a:t>
            </a:fld>
            <a:endParaRPr lang="en-US"/>
          </a:p>
        </p:txBody>
      </p:sp>
    </p:spTree>
    <p:extLst>
      <p:ext uri="{BB962C8B-B14F-4D97-AF65-F5344CB8AC3E}">
        <p14:creationId xmlns:p14="http://schemas.microsoft.com/office/powerpoint/2010/main" val="129657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All-reduce is a collective communication. Its akin to doing a reduce (e.g. accumulate numbers from all nodes and add them up) and then a broadcast, so that everyone has a copy of that number.</a:t>
            </a:r>
          </a:p>
          <a:p>
            <a:endParaRPr lang="en-US" dirty="0">
              <a:ea typeface="Calibri"/>
              <a:cs typeface="Calibri"/>
            </a:endParaRPr>
          </a:p>
          <a:p>
            <a:r>
              <a:rPr lang="en-US" dirty="0">
                <a:ea typeface="Calibri"/>
                <a:cs typeface="Calibri"/>
              </a:rPr>
              <a:t>Performance is identical! Shows that it is possible to run MPI in a container without performance penalties. </a:t>
            </a:r>
          </a:p>
          <a:p>
            <a:endParaRPr lang="en-US" dirty="0">
              <a:ea typeface="Calibri"/>
              <a:cs typeface="Calibri"/>
            </a:endParaRPr>
          </a:p>
          <a:p>
            <a:r>
              <a:rPr lang="en-US" dirty="0">
                <a:ea typeface="Calibri"/>
                <a:cs typeface="Calibri"/>
              </a:rPr>
              <a:t>The performance gap must come from elsewhere. I suspect it comes from the </a:t>
            </a:r>
            <a:r>
              <a:rPr lang="en-US" dirty="0" err="1">
                <a:ea typeface="Calibri"/>
                <a:cs typeface="Calibri"/>
              </a:rPr>
              <a:t>verison</a:t>
            </a:r>
            <a:r>
              <a:rPr lang="en-US" dirty="0">
                <a:ea typeface="Calibri"/>
                <a:cs typeface="Calibri"/>
              </a:rPr>
              <a:t> of Intel MKL I used in the container. The non-container IFS uses an older version of MKL (2021.4.0) with a performance hack on AMD CPUs. The containers MKL (2024.0.0) doesn’t have this hack anymore.</a:t>
            </a:r>
          </a:p>
          <a:p>
            <a:r>
              <a:rPr lang="en-US" dirty="0">
                <a:ea typeface="Calibri"/>
                <a:cs typeface="Calibri"/>
              </a:rPr>
              <a:t>MKL or "Math Kernel Library" implements </a:t>
            </a:r>
            <a:r>
              <a:rPr lang="en-US" dirty="0" err="1">
                <a:ea typeface="Calibri"/>
                <a:cs typeface="Calibri"/>
              </a:rPr>
              <a:t>maths</a:t>
            </a:r>
            <a:r>
              <a:rPr lang="en-US" dirty="0">
                <a:ea typeface="Calibri"/>
                <a:cs typeface="Calibri"/>
              </a:rPr>
              <a:t> operations like Matrix </a:t>
            </a:r>
            <a:r>
              <a:rPr lang="en-US" dirty="0" err="1">
                <a:ea typeface="Calibri"/>
                <a:cs typeface="Calibri"/>
              </a:rPr>
              <a:t>Muls</a:t>
            </a:r>
            <a:r>
              <a:rPr lang="en-US" dirty="0">
                <a:ea typeface="Calibri"/>
                <a:cs typeface="Calibri"/>
              </a:rPr>
              <a:t> etc. Intel implements specific versions of these routines for different hardware. But the AMD kernels tend to run slower then the Intel ones even on AMD CPUS. So to get around this you could set some env vars or load some dummy libs to trick MKL into thinking you're running on Intel CPUs. But this trick was removed in the MKL 2024.0.0 and I couldn’t access an version </a:t>
            </a:r>
          </a:p>
          <a:p>
            <a:endParaRPr lang="en-US" dirty="0">
              <a:ea typeface="Calibri"/>
              <a:cs typeface="Calibri"/>
            </a:endParaRPr>
          </a:p>
          <a:p>
            <a:r>
              <a:rPr lang="en-US" dirty="0">
                <a:ea typeface="Calibri"/>
                <a:cs typeface="Calibri"/>
              </a:rPr>
              <a:t>The big dip around 10^4 on the graph comes from changing the algorithm used.</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6A30030-BD01-4FB0-957F-F64201EE699D}" type="slidenum">
              <a:rPr lang="en-US"/>
              <a:t>14</a:t>
            </a:fld>
            <a:endParaRPr lang="en-US"/>
          </a:p>
        </p:txBody>
      </p:sp>
    </p:spTree>
    <p:extLst>
      <p:ext uri="{BB962C8B-B14F-4D97-AF65-F5344CB8AC3E}">
        <p14:creationId xmlns:p14="http://schemas.microsoft.com/office/powerpoint/2010/main" val="420343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idea behind a "hybrid MPI" </a:t>
            </a:r>
            <a:r>
              <a:rPr lang="en-US" err="1">
                <a:ea typeface="Calibri"/>
                <a:cs typeface="Calibri"/>
              </a:rPr>
              <a:t>containerisation</a:t>
            </a:r>
            <a:r>
              <a:rPr lang="en-US" dirty="0">
                <a:ea typeface="Calibri"/>
                <a:cs typeface="Calibri"/>
              </a:rPr>
              <a:t> strategy is we install an </a:t>
            </a:r>
            <a:r>
              <a:rPr lang="en-US" err="1">
                <a:ea typeface="Calibri"/>
                <a:cs typeface="Calibri"/>
              </a:rPr>
              <a:t>unoptimised</a:t>
            </a:r>
            <a:r>
              <a:rPr lang="en-US" dirty="0">
                <a:ea typeface="Calibri"/>
                <a:cs typeface="Calibri"/>
              </a:rPr>
              <a:t> MPI inside the container. We need this to build the application. Once the application is built, we can make a note of where the MPI libraries are which the application is linked against.</a:t>
            </a:r>
          </a:p>
          <a:p>
            <a:r>
              <a:rPr lang="en-US" dirty="0">
                <a:ea typeface="Calibri"/>
                <a:cs typeface="Calibri"/>
              </a:rPr>
              <a:t>Then at runtime we find the corresponding libraries from the hosts </a:t>
            </a:r>
            <a:r>
              <a:rPr lang="en-US" dirty="0" err="1">
                <a:ea typeface="Calibri"/>
                <a:cs typeface="Calibri"/>
              </a:rPr>
              <a:t>optimised</a:t>
            </a:r>
            <a:r>
              <a:rPr lang="en-US" dirty="0">
                <a:ea typeface="Calibri"/>
                <a:cs typeface="Calibri"/>
              </a:rPr>
              <a:t> MPI and we can overwrite them inside the container. Something like "singularity --bind=$HOST_MPI_DIR/lib/libmpi.so:$CONT_MPI_DIR/lib/libmpi.so run ...". </a:t>
            </a:r>
          </a:p>
          <a:p>
            <a:endParaRPr lang="en-US" dirty="0">
              <a:ea typeface="Calibri"/>
              <a:cs typeface="Calibri"/>
            </a:endParaRPr>
          </a:p>
          <a:p>
            <a:r>
              <a:rPr lang="en-US" dirty="0">
                <a:ea typeface="Calibri"/>
                <a:cs typeface="Calibri"/>
              </a:rPr>
              <a:t>But in practice its not so easy as I found out :D </a:t>
            </a:r>
          </a:p>
          <a:p>
            <a:r>
              <a:rPr lang="en-US" dirty="0">
                <a:ea typeface="Calibri"/>
                <a:cs typeface="Calibri"/>
              </a:rPr>
              <a:t>Each library has its own </a:t>
            </a:r>
            <a:r>
              <a:rPr lang="en-US" dirty="0" err="1">
                <a:ea typeface="Calibri"/>
                <a:cs typeface="Calibri"/>
              </a:rPr>
              <a:t>dependancies</a:t>
            </a:r>
            <a:r>
              <a:rPr lang="en-US" dirty="0">
                <a:ea typeface="Calibri"/>
                <a:cs typeface="Calibri"/>
              </a:rPr>
              <a:t>, the MPI stack is complex and invokes up various sub different programs at runtime (e.g. PMIX for orchestrating processes across the various nodes) which also have to be bound in.  On LUMI the bind list includes around 30 files or directories. </a:t>
            </a:r>
          </a:p>
          <a:p>
            <a:endParaRPr lang="en-US" dirty="0">
              <a:ea typeface="Calibri"/>
              <a:cs typeface="Calibri"/>
            </a:endParaRPr>
          </a:p>
          <a:p>
            <a:r>
              <a:rPr lang="en-US" dirty="0">
                <a:ea typeface="Calibri"/>
                <a:cs typeface="Calibri"/>
              </a:rPr>
              <a:t>I tried it for this presentation and ended up erroring somewhere in the PMIX </a:t>
            </a:r>
            <a:r>
              <a:rPr lang="en-US" dirty="0" err="1">
                <a:ea typeface="Calibri"/>
                <a:cs typeface="Calibri"/>
              </a:rPr>
              <a:t>initialisaiton</a:t>
            </a:r>
          </a:p>
          <a:p>
            <a:endParaRPr lang="en-US" dirty="0">
              <a:ea typeface="Calibri"/>
              <a:cs typeface="Calibri"/>
            </a:endParaRPr>
          </a:p>
          <a:p>
            <a:r>
              <a:rPr lang="en-US" dirty="0">
                <a:ea typeface="Calibri"/>
                <a:cs typeface="Calibri"/>
              </a:rPr>
              <a:t>Also, the need to bind in host libraries means that your container is no longer self-contained. An update on to something on the system (e.g. updating)/moving a library) could break the bind path. </a:t>
            </a:r>
          </a:p>
          <a:p>
            <a:endParaRPr lang="en-US" dirty="0">
              <a:ea typeface="Calibri"/>
              <a:cs typeface="Calibri"/>
            </a:endParaRPr>
          </a:p>
          <a:p>
            <a:r>
              <a:rPr lang="en-US" dirty="0">
                <a:ea typeface="Calibri"/>
                <a:cs typeface="Calibri"/>
              </a:rPr>
              <a:t>So </a:t>
            </a:r>
            <a:r>
              <a:rPr lang="en-US" dirty="0" err="1">
                <a:ea typeface="Calibri"/>
                <a:cs typeface="Calibri"/>
              </a:rPr>
              <a:t>i</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6A30030-BD01-4FB0-957F-F64201EE699D}" type="slidenum">
              <a:rPr lang="en-US"/>
              <a:t>15</a:t>
            </a:fld>
            <a:endParaRPr lang="en-US"/>
          </a:p>
        </p:txBody>
      </p:sp>
    </p:spTree>
    <p:extLst>
      <p:ext uri="{BB962C8B-B14F-4D97-AF65-F5344CB8AC3E}">
        <p14:creationId xmlns:p14="http://schemas.microsoft.com/office/powerpoint/2010/main" val="63922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Just in case they ask, </a:t>
            </a:r>
            <a:r>
              <a:rPr lang="en-US" err="1">
                <a:ea typeface="Calibri"/>
                <a:cs typeface="Calibri"/>
              </a:rPr>
              <a:t>heres</a:t>
            </a:r>
            <a:r>
              <a:rPr lang="en-US">
                <a:ea typeface="Calibri"/>
                <a:cs typeface="Calibri"/>
              </a:rPr>
              <a:t> some more OSU results</a:t>
            </a:r>
          </a:p>
          <a:p>
            <a:endParaRPr lang="en-US" dirty="0">
              <a:ea typeface="Calibri"/>
              <a:cs typeface="Calibri"/>
            </a:endParaRPr>
          </a:p>
          <a:p>
            <a:r>
              <a:rPr lang="en-US" dirty="0">
                <a:ea typeface="Calibri"/>
                <a:cs typeface="Calibri"/>
              </a:rPr>
              <a:t>These are more "fundamental" then the other graph. Because they show latency and BW limits between two nodes. Every other communication method will be bottlenecked by one of these numbers. </a:t>
            </a:r>
          </a:p>
          <a:p>
            <a:endParaRPr lang="en-US" dirty="0">
              <a:ea typeface="Calibri"/>
              <a:cs typeface="Calibri"/>
            </a:endParaRPr>
          </a:p>
          <a:p>
            <a:r>
              <a:rPr lang="en-US" dirty="0">
                <a:ea typeface="Calibri"/>
                <a:cs typeface="Calibri"/>
              </a:rPr>
              <a:t>On the left is latency, this is the time to send the shortest possible message of a given size between two nodes.  The right is bandwidth, or the rate at which you can send messages of increasing size. </a:t>
            </a:r>
          </a:p>
          <a:p>
            <a:endParaRPr lang="en-US" dirty="0">
              <a:ea typeface="Calibri"/>
              <a:cs typeface="Calibri"/>
            </a:endParaRPr>
          </a:p>
          <a:p>
            <a:r>
              <a:rPr lang="en-US" dirty="0">
                <a:ea typeface="Calibri"/>
                <a:cs typeface="Calibri"/>
              </a:rPr>
              <a:t>No Idea where that weird dip on the host comes from on the BW graph.</a:t>
            </a:r>
          </a:p>
          <a:p>
            <a:endParaRPr lang="en-US" dirty="0">
              <a:ea typeface="Calibri"/>
              <a:cs typeface="Calibri"/>
            </a:endParaRPr>
          </a:p>
          <a:p>
            <a:r>
              <a:rPr lang="en-US" dirty="0">
                <a:ea typeface="Calibri"/>
                <a:cs typeface="Calibri"/>
              </a:rPr>
              <a:t>Very unusual that, at tiny latencies, the containers </a:t>
            </a:r>
            <a:r>
              <a:rPr lang="en-US" dirty="0" err="1">
                <a:ea typeface="Calibri"/>
                <a:cs typeface="Calibri"/>
              </a:rPr>
              <a:t>OpenMPI</a:t>
            </a:r>
            <a:r>
              <a:rPr lang="en-US" dirty="0">
                <a:ea typeface="Calibri"/>
                <a:cs typeface="Calibri"/>
              </a:rPr>
              <a:t> has a slightly lower latency  (~10%). The log scale </a:t>
            </a:r>
            <a:r>
              <a:rPr lang="en-US" dirty="0" err="1">
                <a:ea typeface="Calibri"/>
                <a:cs typeface="Calibri"/>
              </a:rPr>
              <a:t>overeggaxerates</a:t>
            </a:r>
            <a:r>
              <a:rPr lang="en-US" dirty="0">
                <a:ea typeface="Calibri"/>
                <a:cs typeface="Calibri"/>
              </a:rPr>
              <a:t> this difference though. </a:t>
            </a:r>
          </a:p>
        </p:txBody>
      </p:sp>
      <p:sp>
        <p:nvSpPr>
          <p:cNvPr id="4" name="Slide Number Placeholder 3"/>
          <p:cNvSpPr>
            <a:spLocks noGrp="1"/>
          </p:cNvSpPr>
          <p:nvPr>
            <p:ph type="sldNum" sz="quarter" idx="5"/>
          </p:nvPr>
        </p:nvSpPr>
        <p:spPr/>
        <p:txBody>
          <a:bodyPr/>
          <a:lstStyle/>
          <a:p>
            <a:fld id="{D6A30030-BD01-4FB0-957F-F64201EE699D}" type="slidenum">
              <a:rPr lang="en-US"/>
              <a:t>18</a:t>
            </a:fld>
            <a:endParaRPr lang="en-US"/>
          </a:p>
        </p:txBody>
      </p:sp>
    </p:spTree>
    <p:extLst>
      <p:ext uri="{BB962C8B-B14F-4D97-AF65-F5344CB8AC3E}">
        <p14:creationId xmlns:p14="http://schemas.microsoft.com/office/powerpoint/2010/main" val="292428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63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8638" y="5984876"/>
            <a:ext cx="1953575"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April 15, 2024</a:t>
            </a:fld>
            <a:endParaRPr kumimoji="0" lang="en-US" sz="900" b="0" i="0" u="none" strike="noStrike" kern="1200" cap="none" spc="0" normalizeH="0" baseline="0" noProof="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563" y="1294198"/>
            <a:ext cx="7871650" cy="519800"/>
          </a:xfrm>
          <a:prstGeom prst="rect">
            <a:avLst/>
          </a:prstGeom>
        </p:spPr>
        <p:txBody>
          <a:bodyPr vert="horz" wrap="square" lIns="0" tIns="0" rIns="0" bIns="0" anchor="b" anchorCtr="0">
            <a:spAutoFit/>
          </a:bodyPr>
          <a:lstStyle>
            <a:lvl1pPr marL="0" indent="0">
              <a:lnSpc>
                <a:spcPts val="4000"/>
              </a:lnSpc>
              <a:spcBef>
                <a:spcPts val="0"/>
              </a:spcBef>
              <a:buNone/>
              <a:defRPr sz="3600" b="1">
                <a:solidFill>
                  <a:srgbClr val="064E83"/>
                </a:solidFill>
              </a:defRPr>
            </a:lvl1pPr>
          </a:lstStyle>
          <a:p>
            <a:pPr lvl="0"/>
            <a:r>
              <a:rPr lang="en-GB"/>
              <a:t>Title of Presentation</a:t>
            </a:r>
          </a:p>
        </p:txBody>
      </p:sp>
      <p:sp>
        <p:nvSpPr>
          <p:cNvPr id="14" name="Text Placeholder 12"/>
          <p:cNvSpPr>
            <a:spLocks noGrp="1"/>
          </p:cNvSpPr>
          <p:nvPr>
            <p:ph type="body" sz="quarter" idx="11" hasCustomPrompt="1"/>
          </p:nvPr>
        </p:nvSpPr>
        <p:spPr>
          <a:xfrm>
            <a:off x="2160563" y="1980000"/>
            <a:ext cx="7871650" cy="358560"/>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a:t>Subtitle of Presentation</a:t>
            </a:r>
          </a:p>
        </p:txBody>
      </p:sp>
      <p:sp>
        <p:nvSpPr>
          <p:cNvPr id="15" name="Text Placeholder 12"/>
          <p:cNvSpPr>
            <a:spLocks noGrp="1"/>
          </p:cNvSpPr>
          <p:nvPr>
            <p:ph type="body" sz="quarter" idx="12" hasCustomPrompt="1"/>
          </p:nvPr>
        </p:nvSpPr>
        <p:spPr>
          <a:xfrm>
            <a:off x="2160563" y="2700002"/>
            <a:ext cx="787165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a:t>Author’s Name</a:t>
            </a:r>
          </a:p>
        </p:txBody>
      </p:sp>
      <p:sp>
        <p:nvSpPr>
          <p:cNvPr id="16" name="Text Placeholder 12"/>
          <p:cNvSpPr>
            <a:spLocks noGrp="1"/>
          </p:cNvSpPr>
          <p:nvPr>
            <p:ph type="body" sz="quarter" idx="13" hasCustomPrompt="1"/>
          </p:nvPr>
        </p:nvSpPr>
        <p:spPr>
          <a:xfrm>
            <a:off x="2160563" y="3121225"/>
            <a:ext cx="7871650" cy="239040"/>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a:t>Author’s Address</a:t>
            </a:r>
          </a:p>
        </p:txBody>
      </p:sp>
      <p:sp>
        <p:nvSpPr>
          <p:cNvPr id="17" name="Text Placeholder 12"/>
          <p:cNvSpPr>
            <a:spLocks noGrp="1"/>
          </p:cNvSpPr>
          <p:nvPr>
            <p:ph type="body" sz="quarter" idx="14" hasCustomPrompt="1"/>
          </p:nvPr>
        </p:nvSpPr>
        <p:spPr>
          <a:xfrm>
            <a:off x="2160563" y="3429000"/>
            <a:ext cx="7871650" cy="213969"/>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err="1"/>
              <a:t>email@ddress</a:t>
            </a:r>
            <a:endParaRPr lang="en-GB"/>
          </a:p>
        </p:txBody>
      </p:sp>
      <p:pic>
        <p:nvPicPr>
          <p:cNvPr id="10" name="Picture 9" descr="ECMWF_Master_Logo_RGB_nostrap.png"/>
          <p:cNvPicPr>
            <a:picLocks noChangeAspect="1"/>
          </p:cNvPicPr>
          <p:nvPr userDrawn="1"/>
        </p:nvPicPr>
        <p:blipFill>
          <a:blip r:embed="rId2"/>
          <a:stretch>
            <a:fillRect/>
          </a:stretch>
        </p:blipFill>
        <p:spPr>
          <a:xfrm>
            <a:off x="2160563" y="5984876"/>
            <a:ext cx="2136147" cy="36695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563" y="360000"/>
            <a:ext cx="7871650" cy="369332"/>
          </a:xfrm>
          <a:prstGeom prst="rect">
            <a:avLst/>
          </a:prstGeom>
        </p:spPr>
        <p:txBody>
          <a:bodyPr lIns="0" tIns="0" rIns="0" bIns="0"/>
          <a:lstStyle>
            <a:lvl1pPr>
              <a:defRPr>
                <a:solidFill>
                  <a:srgbClr val="064E83"/>
                </a:solidFill>
              </a:defRPr>
            </a:lvl1pPr>
          </a:lstStyle>
          <a:p>
            <a:r>
              <a:rPr lang="en-GB"/>
              <a:t>Click to edit Master title style</a:t>
            </a:r>
            <a:endParaRPr lang="en-US"/>
          </a:p>
        </p:txBody>
      </p:sp>
      <p:sp>
        <p:nvSpPr>
          <p:cNvPr id="11" name="Content Placeholder 10"/>
          <p:cNvSpPr>
            <a:spLocks noGrp="1"/>
          </p:cNvSpPr>
          <p:nvPr>
            <p:ph sz="quarter" idx="14" hasCustomPrompt="1"/>
          </p:nvPr>
        </p:nvSpPr>
        <p:spPr>
          <a:xfrm>
            <a:off x="2160562" y="936000"/>
            <a:ext cx="787165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32213" y="6308255"/>
            <a:ext cx="2159786"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3285" y="6308256"/>
            <a:ext cx="4054695"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563" y="6293597"/>
            <a:ext cx="1342722" cy="23065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844" y="360000"/>
            <a:ext cx="5711087" cy="369332"/>
          </a:xfrm>
          <a:prstGeom prst="rect">
            <a:avLst/>
          </a:prstGeom>
        </p:spPr>
        <p:txBody>
          <a:bodyPr lIns="0" tIns="0" rIns="0" bIns="0"/>
          <a:lstStyle>
            <a:lvl1pPr>
              <a:defRPr>
                <a:solidFill>
                  <a:srgbClr val="064E83"/>
                </a:solidFill>
              </a:defRPr>
            </a:lvl1pPr>
          </a:lstStyle>
          <a:p>
            <a:r>
              <a:rPr lang="en-GB"/>
              <a:t>Click to edit Master title style</a:t>
            </a:r>
            <a:endParaRPr lang="en-US"/>
          </a:p>
        </p:txBody>
      </p:sp>
      <p:sp>
        <p:nvSpPr>
          <p:cNvPr id="11" name="Content Placeholder 10"/>
          <p:cNvSpPr>
            <a:spLocks noGrp="1"/>
          </p:cNvSpPr>
          <p:nvPr>
            <p:ph sz="quarter" idx="14" hasCustomPrompt="1"/>
          </p:nvPr>
        </p:nvSpPr>
        <p:spPr>
          <a:xfrm>
            <a:off x="3240844" y="936000"/>
            <a:ext cx="5711087"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32213" y="6308255"/>
            <a:ext cx="2159786"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a:p>
        </p:txBody>
      </p:sp>
      <p:sp>
        <p:nvSpPr>
          <p:cNvPr id="15" name="Date Placeholder 10"/>
          <p:cNvSpPr txBox="1">
            <a:spLocks/>
          </p:cNvSpPr>
          <p:nvPr userDrawn="1"/>
        </p:nvSpPr>
        <p:spPr>
          <a:xfrm>
            <a:off x="8566650" y="6308256"/>
            <a:ext cx="1465563"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4583567" y="6308256"/>
            <a:ext cx="4054695"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3240845" y="6293597"/>
            <a:ext cx="1342722" cy="23065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281" y="360000"/>
            <a:ext cx="10032213" cy="369332"/>
          </a:xfrm>
          <a:prstGeom prst="rect">
            <a:avLst/>
          </a:prstGeom>
        </p:spPr>
        <p:txBody>
          <a:bodyPr lIns="0" tIns="0" rIns="0" bIns="0"/>
          <a:lstStyle>
            <a:lvl1pPr>
              <a:defRPr>
                <a:solidFill>
                  <a:srgbClr val="064E83"/>
                </a:solidFill>
              </a:defRPr>
            </a:lvl1pPr>
          </a:lstStyle>
          <a:p>
            <a:r>
              <a:rPr lang="en-GB"/>
              <a:t>Click to edit Master title style</a:t>
            </a:r>
            <a:endParaRPr lang="en-US"/>
          </a:p>
        </p:txBody>
      </p:sp>
      <p:sp>
        <p:nvSpPr>
          <p:cNvPr id="11" name="Content Placeholder 10"/>
          <p:cNvSpPr>
            <a:spLocks noGrp="1"/>
          </p:cNvSpPr>
          <p:nvPr>
            <p:ph sz="quarter" idx="14" hasCustomPrompt="1"/>
          </p:nvPr>
        </p:nvSpPr>
        <p:spPr>
          <a:xfrm>
            <a:off x="1080281" y="936000"/>
            <a:ext cx="10032213"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32213" y="6308255"/>
            <a:ext cx="2159786"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a:p>
        </p:txBody>
      </p:sp>
      <p:sp>
        <p:nvSpPr>
          <p:cNvPr id="15" name="Date Placeholder 10"/>
          <p:cNvSpPr txBox="1">
            <a:spLocks/>
          </p:cNvSpPr>
          <p:nvPr userDrawn="1"/>
        </p:nvSpPr>
        <p:spPr>
          <a:xfrm>
            <a:off x="8566650" y="6308256"/>
            <a:ext cx="1465563"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2423003" y="6308256"/>
            <a:ext cx="4054695"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1080281" y="6308254"/>
            <a:ext cx="1342722" cy="2306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15/04/2024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6"/>
          <a:stretch>
            <a:fillRect/>
          </a:stretch>
        </p:blipFill>
        <p:spPr>
          <a:xfrm>
            <a:off x="0" y="0"/>
            <a:ext cx="182928"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i.org/10.5194/egusphere-egu24-9795" TargetMode="Externa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permedcoe.github.io/mpi-in-contain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docs.lumi-supercomputer.eu/runjobs/scheduled-jobs/container-jobs/" TargetMode="External"/><Relationship Id="rId2" Type="http://schemas.openxmlformats.org/officeDocument/2006/relationships/hyperlink" Target="https://permedcoe.github.io/mpi-in-container/" TargetMode="External"/><Relationship Id="rId1" Type="http://schemas.openxmlformats.org/officeDocument/2006/relationships/slideLayout" Target="../slideLayouts/slideLayout14.xml"/><Relationship Id="rId4" Type="http://schemas.openxmlformats.org/officeDocument/2006/relationships/hyperlink" Target="https://confluence.ecmwf.int/display/OIFS/Getting+started+on+dock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ecmwf.int/en/research/projects/openifs" TargetMode="External"/><Relationship Id="rId2" Type="http://schemas.openxmlformats.org/officeDocument/2006/relationships/hyperlink" Target="https://www.ecmwf.int/en/forecasts/documentation-and-support/changes-ecmwf-model" TargetMode="External"/><Relationship Id="rId1" Type="http://schemas.openxmlformats.org/officeDocument/2006/relationships/slideLayout" Target="../slideLayouts/slideLayout14.xml"/><Relationship Id="rId4" Type="http://schemas.openxmlformats.org/officeDocument/2006/relationships/hyperlink" Target="https://www.ecmwf.int/en/about/media-centre/aifs-blog/2023/ECMWF-unveils-alpha-version-of-new-ML-mode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a:cs typeface="Arial"/>
              </a:rPr>
              <a:t>Unifying HPC and Cloud Systems</a:t>
            </a:r>
            <a:endParaRPr lang="en-US"/>
          </a:p>
        </p:txBody>
      </p:sp>
      <p:sp>
        <p:nvSpPr>
          <p:cNvPr id="11" name="Text Placeholder 10"/>
          <p:cNvSpPr>
            <a:spLocks noGrp="1"/>
          </p:cNvSpPr>
          <p:nvPr>
            <p:ph type="body" sz="quarter" idx="11"/>
          </p:nvPr>
        </p:nvSpPr>
        <p:spPr>
          <a:xfrm>
            <a:off x="2160563" y="1980000"/>
            <a:ext cx="8327098" cy="358560"/>
          </a:xfrm>
        </p:spPr>
        <p:txBody>
          <a:bodyPr vert="horz" wrap="square" lIns="0" tIns="0" rIns="0" bIns="0" anchor="t">
            <a:spAutoFit/>
          </a:bodyPr>
          <a:lstStyle/>
          <a:p>
            <a:r>
              <a:rPr lang="en-US">
                <a:cs typeface="Arial"/>
              </a:rPr>
              <a:t>A Containerized Approach for the Integrated Forecast System</a:t>
            </a:r>
            <a:endParaRPr lang="en-US"/>
          </a:p>
        </p:txBody>
      </p:sp>
      <p:sp>
        <p:nvSpPr>
          <p:cNvPr id="12" name="Text Placeholder 11"/>
          <p:cNvSpPr>
            <a:spLocks noGrp="1"/>
          </p:cNvSpPr>
          <p:nvPr>
            <p:ph type="body" sz="quarter" idx="12"/>
          </p:nvPr>
        </p:nvSpPr>
        <p:spPr>
          <a:xfrm>
            <a:off x="2160563" y="2700002"/>
            <a:ext cx="8090615" cy="615553"/>
          </a:xfrm>
        </p:spPr>
        <p:txBody>
          <a:bodyPr vert="horz" wrap="square" lIns="0" tIns="0" rIns="0" bIns="0" anchor="t">
            <a:spAutoFit/>
          </a:bodyPr>
          <a:lstStyle/>
          <a:p>
            <a:r>
              <a:rPr lang="en-US">
                <a:cs typeface="Arial"/>
              </a:rPr>
              <a:t>Cathal O'Brien,</a:t>
            </a:r>
            <a:r>
              <a:rPr lang="en-US" b="1">
                <a:cs typeface="Arial"/>
              </a:rPr>
              <a:t> Armagan </a:t>
            </a:r>
            <a:r>
              <a:rPr lang="en-US" b="1" err="1">
                <a:cs typeface="Arial"/>
              </a:rPr>
              <a:t>Karatosun</a:t>
            </a:r>
            <a:r>
              <a:rPr lang="en-US">
                <a:cs typeface="Arial"/>
              </a:rPr>
              <a:t>, Adrian Hill, Paul Cresswell, Michael Sleigh, Ioan </a:t>
            </a:r>
            <a:r>
              <a:rPr lang="en-US" err="1">
                <a:cs typeface="Arial"/>
              </a:rPr>
              <a:t>Hadade</a:t>
            </a:r>
            <a:endParaRPr lang="en-US" err="1"/>
          </a:p>
        </p:txBody>
      </p:sp>
      <p:sp>
        <p:nvSpPr>
          <p:cNvPr id="14" name="Text Placeholder 13"/>
          <p:cNvSpPr>
            <a:spLocks noGrp="1"/>
          </p:cNvSpPr>
          <p:nvPr>
            <p:ph type="body" sz="quarter" idx="14"/>
          </p:nvPr>
        </p:nvSpPr>
        <p:spPr>
          <a:xfrm>
            <a:off x="2151804" y="3429000"/>
            <a:ext cx="7871650" cy="444802"/>
          </a:xfrm>
        </p:spPr>
        <p:txBody>
          <a:bodyPr vert="horz" wrap="square" lIns="0" tIns="0" rIns="0" bIns="0" anchor="t">
            <a:spAutoFit/>
          </a:bodyPr>
          <a:lstStyle/>
          <a:p>
            <a:r>
              <a:rPr lang="en-US">
                <a:ea typeface="+mn-lt"/>
                <a:cs typeface="+mn-lt"/>
              </a:rPr>
              <a:t>cathal.obrien@ecmwf.int</a:t>
            </a:r>
            <a:br>
              <a:rPr lang="en-US">
                <a:cs typeface="Arial"/>
              </a:rPr>
            </a:br>
            <a:r>
              <a:rPr lang="en-US">
                <a:cs typeface="Arial"/>
              </a:rPr>
              <a:t>armagan.karatosun@ecmwf.int</a:t>
            </a:r>
          </a:p>
        </p:txBody>
      </p:sp>
      <p:sp>
        <p:nvSpPr>
          <p:cNvPr id="2" name="TextBox 1">
            <a:extLst>
              <a:ext uri="{FF2B5EF4-FFF2-40B4-BE49-F238E27FC236}">
                <a16:creationId xmlns:a16="http://schemas.microsoft.com/office/drawing/2014/main" id="{BDED3C9E-FFDD-2FAE-9A2F-F356B556266D}"/>
              </a:ext>
            </a:extLst>
          </p:cNvPr>
          <p:cNvSpPr txBox="1"/>
          <p:nvPr/>
        </p:nvSpPr>
        <p:spPr>
          <a:xfrm>
            <a:off x="2165445" y="5281683"/>
            <a:ext cx="606415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2"/>
              </a:rPr>
              <a:t>https://doi.org/10.5194/egusphere-egu24-9795</a:t>
            </a:r>
            <a:r>
              <a:rPr lang="en-US" sz="1400"/>
              <a:t> </a:t>
            </a:r>
            <a:endParaRPr lang="en-US" sz="1400">
              <a:cs typeface="Arial"/>
            </a:endParaRPr>
          </a:p>
        </p:txBody>
      </p:sp>
      <p:pic>
        <p:nvPicPr>
          <p:cNvPr id="3" name="Graphic 4">
            <a:extLst>
              <a:ext uri="{FF2B5EF4-FFF2-40B4-BE49-F238E27FC236}">
                <a16:creationId xmlns:a16="http://schemas.microsoft.com/office/drawing/2014/main" id="{854BEBB4-101A-864B-8121-B8D9481DE9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5848" y="4456468"/>
            <a:ext cx="2616857" cy="716018"/>
          </a:xfrm>
          <a:prstGeom prst="rect">
            <a:avLst/>
          </a:prstGeom>
        </p:spPr>
      </p:pic>
    </p:spTree>
    <p:extLst>
      <p:ext uri="{BB962C8B-B14F-4D97-AF65-F5344CB8AC3E}">
        <p14:creationId xmlns:p14="http://schemas.microsoft.com/office/powerpoint/2010/main" val="51738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90" y="257642"/>
            <a:ext cx="7871650" cy="369332"/>
          </a:xfrm>
        </p:spPr>
        <p:txBody>
          <a:bodyPr lIns="0" tIns="0" rIns="0" bIns="0" anchor="t"/>
          <a:lstStyle/>
          <a:p>
            <a:r>
              <a:rPr lang="en-US">
                <a:cs typeface="Arial"/>
              </a:rPr>
              <a:t>Results are in!</a:t>
            </a:r>
            <a:endParaRPr lang="en-US"/>
          </a:p>
        </p:txBody>
      </p:sp>
      <p:sp>
        <p:nvSpPr>
          <p:cNvPr id="4" name="Slide Number Placeholder 3"/>
          <p:cNvSpPr>
            <a:spLocks noGrp="1"/>
          </p:cNvSpPr>
          <p:nvPr>
            <p:ph type="sldNum" sz="quarter" idx="10"/>
          </p:nvPr>
        </p:nvSpPr>
        <p:spPr/>
        <p:txBody>
          <a:bodyPr/>
          <a:lstStyle/>
          <a:p>
            <a:fld id="{6B3B0B0F-E794-1244-9699-107C60B9C23A}" type="slidenum">
              <a:rPr lang="en-US" smtClean="0"/>
              <a:pPr/>
              <a:t>10</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sp>
        <p:nvSpPr>
          <p:cNvPr id="7" name="Content Placeholder 9">
            <a:extLst>
              <a:ext uri="{FF2B5EF4-FFF2-40B4-BE49-F238E27FC236}">
                <a16:creationId xmlns:a16="http://schemas.microsoft.com/office/drawing/2014/main" id="{C6DD55B9-9AB9-D2C7-8512-31B12956D252}"/>
              </a:ext>
            </a:extLst>
          </p:cNvPr>
          <p:cNvSpPr txBox="1">
            <a:spLocks/>
          </p:cNvSpPr>
          <p:nvPr/>
        </p:nvSpPr>
        <p:spPr>
          <a:xfrm>
            <a:off x="578169" y="733749"/>
            <a:ext cx="9455200" cy="718669"/>
          </a:xfrm>
          <a:prstGeom prst="rect">
            <a:avLst/>
          </a:prstGeom>
          <a:ln>
            <a:noFill/>
          </a:ln>
        </p:spPr>
        <p:txBody>
          <a:bodyPr vert="horz" lIns="121917" tIns="60959" rIns="121917" bIns="60959" rtlCol="0" anchor="t">
            <a:noAutofit/>
          </a:bodyPr>
          <a:lstStyle>
            <a:lvl1pPr marL="177796" indent="-177796" algn="l" defTabSz="457189" rtl="0" eaLnBrk="1" latinLnBrk="0" hangingPunct="1">
              <a:lnSpc>
                <a:spcPct val="100000"/>
              </a:lnSpc>
              <a:spcBef>
                <a:spcPts val="400"/>
              </a:spcBef>
              <a:buFont typeface="Arial"/>
              <a:buChar char="•"/>
              <a:defRPr sz="1600" kern="1200">
                <a:solidFill>
                  <a:schemeClr val="bg1">
                    <a:lumMod val="50000"/>
                  </a:schemeClr>
                </a:solidFill>
                <a:latin typeface="Helvetica"/>
                <a:ea typeface="+mn-ea"/>
                <a:cs typeface="Helvetica"/>
              </a:defRPr>
            </a:lvl1pPr>
            <a:lvl2pPr marL="444489" indent="-266693" algn="l" defTabSz="457189" rtl="0" eaLnBrk="1" latinLnBrk="0" hangingPunct="1">
              <a:lnSpc>
                <a:spcPct val="100000"/>
              </a:lnSpc>
              <a:spcBef>
                <a:spcPts val="400"/>
              </a:spcBef>
              <a:buFont typeface="Arial"/>
              <a:buChar char="–"/>
              <a:defRPr sz="1400" kern="1200">
                <a:solidFill>
                  <a:schemeClr val="bg1">
                    <a:lumMod val="50000"/>
                  </a:schemeClr>
                </a:solidFill>
                <a:latin typeface="Helvetica"/>
                <a:ea typeface="+mn-ea"/>
                <a:cs typeface="Helvetica"/>
              </a:defRPr>
            </a:lvl2pPr>
            <a:lvl3pPr marL="622285" indent="-177796" algn="l" defTabSz="457189" rtl="0" eaLnBrk="1" latinLnBrk="0" hangingPunct="1">
              <a:lnSpc>
                <a:spcPct val="100000"/>
              </a:lnSpc>
              <a:spcBef>
                <a:spcPts val="400"/>
              </a:spcBef>
              <a:buFont typeface="Arial"/>
              <a:buChar char="•"/>
              <a:defRPr sz="1200" kern="1200">
                <a:solidFill>
                  <a:schemeClr val="bg1">
                    <a:lumMod val="50000"/>
                  </a:schemeClr>
                </a:solidFill>
                <a:latin typeface="Helvetica"/>
                <a:ea typeface="+mn-ea"/>
                <a:cs typeface="Helvetica"/>
              </a:defRPr>
            </a:lvl3pPr>
            <a:lvl4pPr marL="812780" indent="-190496" algn="l" defTabSz="457189" rtl="0" eaLnBrk="1" latinLnBrk="0" hangingPunct="1">
              <a:lnSpc>
                <a:spcPct val="100000"/>
              </a:lnSpc>
              <a:spcBef>
                <a:spcPts val="400"/>
              </a:spcBef>
              <a:buFont typeface="Arial"/>
              <a:buChar char="–"/>
              <a:defRPr sz="1100" kern="1200">
                <a:solidFill>
                  <a:schemeClr val="bg1">
                    <a:lumMod val="50000"/>
                  </a:schemeClr>
                </a:solidFill>
                <a:latin typeface="Helvetica"/>
                <a:ea typeface="+mn-ea"/>
                <a:cs typeface="Helvetica"/>
              </a:defRPr>
            </a:lvl4pPr>
            <a:lvl5pPr marL="990575" indent="-177796" algn="l" defTabSz="457189" rtl="0" eaLnBrk="1" latinLnBrk="0" hangingPunct="1">
              <a:lnSpc>
                <a:spcPct val="100000"/>
              </a:lnSpc>
              <a:spcBef>
                <a:spcPts val="400"/>
              </a:spcBef>
              <a:buFont typeface="Arial"/>
              <a:buChar char="»"/>
              <a:defRPr sz="1100" kern="1200">
                <a:solidFill>
                  <a:schemeClr val="bg1">
                    <a:lumMod val="50000"/>
                  </a:schemeClr>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2000">
                <a:solidFill>
                  <a:schemeClr val="tx1"/>
                </a:solidFill>
                <a:latin typeface="Arial"/>
              </a:rPr>
              <a:t>Running the tests are simple,</a:t>
            </a:r>
            <a:endParaRPr lang="en-US" sz="2000">
              <a:solidFill>
                <a:schemeClr val="tx1"/>
              </a:solidFill>
              <a:latin typeface="Arial"/>
            </a:endParaRPr>
          </a:p>
          <a:p>
            <a:pPr marL="0" indent="0">
              <a:spcBef>
                <a:spcPts val="0"/>
              </a:spcBef>
              <a:buNone/>
            </a:pPr>
            <a:r>
              <a:rPr lang="en-GB" sz="2000">
                <a:solidFill>
                  <a:schemeClr val="tx1"/>
                </a:solidFill>
                <a:latin typeface="Arial"/>
              </a:rPr>
              <a:t>docker run -it ifs-test:ubuntu-22.04-gcc12.2-cmake-3.26.1-v1.5</a:t>
            </a:r>
            <a:endParaRPr lang="en-GB">
              <a:solidFill>
                <a:schemeClr val="tx1"/>
              </a:solidFill>
            </a:endParaRPr>
          </a:p>
          <a:p>
            <a:pPr marL="380365" indent="-380365">
              <a:spcBef>
                <a:spcPts val="0"/>
              </a:spcBef>
            </a:pPr>
            <a:endParaRPr lang="en-GB" sz="1300">
              <a:solidFill>
                <a:schemeClr val="tx1"/>
              </a:solidFill>
            </a:endParaRPr>
          </a:p>
        </p:txBody>
      </p:sp>
      <p:pic>
        <p:nvPicPr>
          <p:cNvPr id="11" name="Picture 4" descr="Text&#10;&#10;Description automatically generated">
            <a:extLst>
              <a:ext uri="{FF2B5EF4-FFF2-40B4-BE49-F238E27FC236}">
                <a16:creationId xmlns:a16="http://schemas.microsoft.com/office/drawing/2014/main" id="{BCCD0F86-01B8-5B1C-B00E-4BBF25ED5BA1}"/>
              </a:ext>
            </a:extLst>
          </p:cNvPr>
          <p:cNvPicPr>
            <a:picLocks noChangeAspect="1"/>
          </p:cNvPicPr>
          <p:nvPr/>
        </p:nvPicPr>
        <p:blipFill>
          <a:blip r:embed="rId2"/>
          <a:stretch>
            <a:fillRect/>
          </a:stretch>
        </p:blipFill>
        <p:spPr>
          <a:xfrm>
            <a:off x="666109" y="1752735"/>
            <a:ext cx="6810053" cy="4208710"/>
          </a:xfrm>
          <a:prstGeom prst="rect">
            <a:avLst/>
          </a:prstGeom>
        </p:spPr>
      </p:pic>
      <p:pic>
        <p:nvPicPr>
          <p:cNvPr id="13" name="Picture 11" descr="Graphical user interface, email&#10;&#10;Description automatically generated">
            <a:extLst>
              <a:ext uri="{FF2B5EF4-FFF2-40B4-BE49-F238E27FC236}">
                <a16:creationId xmlns:a16="http://schemas.microsoft.com/office/drawing/2014/main" id="{D621E391-BDF0-17B2-2E2B-4B8787934A68}"/>
              </a:ext>
            </a:extLst>
          </p:cNvPr>
          <p:cNvPicPr>
            <a:picLocks noChangeAspect="1"/>
          </p:cNvPicPr>
          <p:nvPr/>
        </p:nvPicPr>
        <p:blipFill>
          <a:blip r:embed="rId3"/>
          <a:stretch>
            <a:fillRect/>
          </a:stretch>
        </p:blipFill>
        <p:spPr>
          <a:xfrm>
            <a:off x="4561669" y="1748240"/>
            <a:ext cx="6392983" cy="2094156"/>
          </a:xfrm>
          <a:prstGeom prst="rect">
            <a:avLst/>
          </a:prstGeom>
        </p:spPr>
      </p:pic>
      <p:pic>
        <p:nvPicPr>
          <p:cNvPr id="15" name="Picture 6" descr="Graphical user interface, application&#10;&#10;Description automatically generated">
            <a:extLst>
              <a:ext uri="{FF2B5EF4-FFF2-40B4-BE49-F238E27FC236}">
                <a16:creationId xmlns:a16="http://schemas.microsoft.com/office/drawing/2014/main" id="{035B5448-91B1-7BBE-D348-B7AA70E0C3E5}"/>
              </a:ext>
            </a:extLst>
          </p:cNvPr>
          <p:cNvPicPr>
            <a:picLocks noChangeAspect="1"/>
          </p:cNvPicPr>
          <p:nvPr/>
        </p:nvPicPr>
        <p:blipFill>
          <a:blip r:embed="rId4"/>
          <a:stretch>
            <a:fillRect/>
          </a:stretch>
        </p:blipFill>
        <p:spPr>
          <a:xfrm>
            <a:off x="7368693" y="3735954"/>
            <a:ext cx="3657600" cy="2697240"/>
          </a:xfrm>
          <a:prstGeom prst="rect">
            <a:avLst/>
          </a:prstGeom>
        </p:spPr>
      </p:pic>
    </p:spTree>
    <p:extLst>
      <p:ext uri="{BB962C8B-B14F-4D97-AF65-F5344CB8AC3E}">
        <p14:creationId xmlns:p14="http://schemas.microsoft.com/office/powerpoint/2010/main" val="3660812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90" y="257642"/>
            <a:ext cx="7871650" cy="369332"/>
          </a:xfrm>
        </p:spPr>
        <p:txBody>
          <a:bodyPr lIns="0" tIns="0" rIns="0" bIns="0" anchor="t"/>
          <a:lstStyle/>
          <a:p>
            <a:r>
              <a:rPr lang="en-US">
                <a:cs typeface="Arial"/>
              </a:rPr>
              <a:t>Results are in!</a:t>
            </a:r>
            <a:endParaRPr lang="en-US"/>
          </a:p>
        </p:txBody>
      </p:sp>
      <p:sp>
        <p:nvSpPr>
          <p:cNvPr id="4" name="Slide Number Placeholder 3"/>
          <p:cNvSpPr>
            <a:spLocks noGrp="1"/>
          </p:cNvSpPr>
          <p:nvPr>
            <p:ph type="sldNum" sz="quarter" idx="10"/>
          </p:nvPr>
        </p:nvSpPr>
        <p:spPr/>
        <p:txBody>
          <a:bodyPr/>
          <a:lstStyle/>
          <a:p>
            <a:fld id="{6B3B0B0F-E794-1244-9699-107C60B9C23A}" type="slidenum">
              <a:rPr lang="en-US" smtClean="0"/>
              <a:pPr/>
              <a:t>11</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sp>
        <p:nvSpPr>
          <p:cNvPr id="3" name="TextBox 2">
            <a:extLst>
              <a:ext uri="{FF2B5EF4-FFF2-40B4-BE49-F238E27FC236}">
                <a16:creationId xmlns:a16="http://schemas.microsoft.com/office/drawing/2014/main" id="{0FFA177C-7823-DEAC-221A-95E6AEBC24A7}"/>
              </a:ext>
            </a:extLst>
          </p:cNvPr>
          <p:cNvSpPr txBox="1"/>
          <p:nvPr/>
        </p:nvSpPr>
        <p:spPr>
          <a:xfrm>
            <a:off x="721057" y="846161"/>
            <a:ext cx="10044752"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dirty="0">
                <a:solidFill>
                  <a:srgbClr val="212121"/>
                </a:solidFill>
                <a:latin typeface="Arial"/>
                <a:ea typeface="Calibri"/>
                <a:cs typeface="Calibri"/>
              </a:rPr>
              <a:t>Proves IFS </a:t>
            </a:r>
            <a:r>
              <a:rPr lang="en-GB" sz="2000" b="1" dirty="0">
                <a:solidFill>
                  <a:srgbClr val="212121"/>
                </a:solidFill>
                <a:latin typeface="Arial"/>
                <a:ea typeface="Calibri"/>
                <a:cs typeface="Calibri"/>
              </a:rPr>
              <a:t>can work </a:t>
            </a:r>
            <a:r>
              <a:rPr lang="en-GB" sz="2000" dirty="0">
                <a:solidFill>
                  <a:srgbClr val="212121"/>
                </a:solidFill>
                <a:latin typeface="Arial"/>
                <a:ea typeface="Calibri"/>
                <a:cs typeface="Calibri"/>
              </a:rPr>
              <a:t>in a container.</a:t>
            </a:r>
            <a:endParaRPr lang="en-GB" sz="2000" b="1" dirty="0">
              <a:solidFill>
                <a:srgbClr val="212121"/>
              </a:solidFill>
              <a:latin typeface="Arial"/>
              <a:ea typeface="Calibri"/>
              <a:cs typeface="Calibri"/>
            </a:endParaRPr>
          </a:p>
          <a:p>
            <a:pPr marL="342900" indent="-342900">
              <a:buFont typeface="Arial"/>
              <a:buChar char="•"/>
            </a:pPr>
            <a:endParaRPr lang="en-GB" sz="2000" b="1">
              <a:solidFill>
                <a:srgbClr val="212121"/>
              </a:solidFill>
              <a:latin typeface="Arial"/>
              <a:ea typeface="Calibri"/>
              <a:cs typeface="Calibri"/>
            </a:endParaRPr>
          </a:p>
          <a:p>
            <a:pPr marL="342900" indent="-342900">
              <a:buFont typeface="Arial"/>
              <a:buChar char="•"/>
            </a:pPr>
            <a:r>
              <a:rPr lang="en-GB" sz="2000" dirty="0" err="1">
                <a:solidFill>
                  <a:srgbClr val="212121"/>
                </a:solidFill>
                <a:latin typeface="Arial"/>
                <a:ea typeface="Calibri"/>
                <a:cs typeface="Calibri"/>
              </a:rPr>
              <a:t>OpenIFS</a:t>
            </a:r>
            <a:r>
              <a:rPr lang="en-GB" sz="2000" dirty="0">
                <a:solidFill>
                  <a:srgbClr val="212121"/>
                </a:solidFill>
                <a:latin typeface="Arial"/>
                <a:ea typeface="Calibri"/>
                <a:cs typeface="Calibri"/>
              </a:rPr>
              <a:t> 48r1 (released in Jan 2024) includes a </a:t>
            </a:r>
            <a:r>
              <a:rPr lang="en-GB" sz="2000" dirty="0" err="1">
                <a:solidFill>
                  <a:srgbClr val="212121"/>
                </a:solidFill>
                <a:latin typeface="Arial"/>
                <a:ea typeface="Calibri"/>
                <a:cs typeface="Calibri"/>
              </a:rPr>
              <a:t>Dockerfile</a:t>
            </a:r>
            <a:r>
              <a:rPr lang="en-GB" sz="2000" dirty="0">
                <a:solidFill>
                  <a:srgbClr val="212121"/>
                </a:solidFill>
                <a:latin typeface="Arial"/>
                <a:ea typeface="Calibri"/>
                <a:cs typeface="Calibri"/>
              </a:rPr>
              <a:t>, that permits users to set-up a </a:t>
            </a:r>
            <a:r>
              <a:rPr lang="en-GB" sz="2000" dirty="0" err="1">
                <a:solidFill>
                  <a:srgbClr val="212121"/>
                </a:solidFill>
                <a:latin typeface="Arial"/>
                <a:ea typeface="Calibri"/>
                <a:cs typeface="Calibri"/>
              </a:rPr>
              <a:t>linux</a:t>
            </a:r>
            <a:r>
              <a:rPr lang="en-GB" sz="2000" dirty="0">
                <a:solidFill>
                  <a:srgbClr val="212121"/>
                </a:solidFill>
                <a:latin typeface="Arial"/>
                <a:ea typeface="Calibri"/>
                <a:cs typeface="Calibri"/>
              </a:rPr>
              <a:t> container with all the appropriate packages and environment variables set-up.</a:t>
            </a:r>
            <a:endParaRPr lang="en-GB" sz="2000">
              <a:solidFill>
                <a:srgbClr val="000000"/>
              </a:solidFill>
              <a:latin typeface="Arial"/>
              <a:ea typeface="Calibri"/>
              <a:cs typeface="Arial"/>
            </a:endParaRPr>
          </a:p>
          <a:p>
            <a:pPr marL="800100" lvl="1" indent="-342900">
              <a:buFont typeface="Arial"/>
              <a:buChar char="o"/>
            </a:pPr>
            <a:endParaRPr lang="en-GB" sz="2000">
              <a:solidFill>
                <a:srgbClr val="212121"/>
              </a:solidFill>
              <a:latin typeface="Arial"/>
              <a:ea typeface="Calibri"/>
              <a:cs typeface="Calibri"/>
            </a:endParaRPr>
          </a:p>
          <a:p>
            <a:pPr marL="800100" lvl="1" indent="-342900">
              <a:buFont typeface="Arial"/>
              <a:buChar char="o"/>
            </a:pPr>
            <a:r>
              <a:rPr lang="en-GB" sz="2000" dirty="0">
                <a:solidFill>
                  <a:srgbClr val="212121"/>
                </a:solidFill>
                <a:latin typeface="Arial"/>
                <a:ea typeface="Calibri"/>
                <a:cs typeface="Calibri"/>
              </a:rPr>
              <a:t>The user only needs to run "docker build" and "docker run" to run </a:t>
            </a:r>
            <a:r>
              <a:rPr lang="en-GB" sz="2000" dirty="0" err="1">
                <a:solidFill>
                  <a:srgbClr val="212121"/>
                </a:solidFill>
                <a:latin typeface="Arial"/>
                <a:ea typeface="Calibri"/>
                <a:cs typeface="Calibri"/>
              </a:rPr>
              <a:t>OpenIFS</a:t>
            </a:r>
            <a:r>
              <a:rPr lang="en-GB" sz="2000" dirty="0">
                <a:solidFill>
                  <a:srgbClr val="212121"/>
                </a:solidFill>
                <a:latin typeface="Arial"/>
                <a:ea typeface="Calibri"/>
                <a:cs typeface="Calibri"/>
              </a:rPr>
              <a:t>-test (a scaled down version of ifs-test).</a:t>
            </a:r>
          </a:p>
          <a:p>
            <a:pPr marL="800100" lvl="1" indent="-342900">
              <a:buFont typeface="Arial"/>
              <a:buChar char="o"/>
            </a:pPr>
            <a:endParaRPr lang="en-GB" sz="2000">
              <a:solidFill>
                <a:srgbClr val="212121"/>
              </a:solidFill>
              <a:latin typeface="Arial"/>
              <a:ea typeface="Calibri"/>
              <a:cs typeface="Calibri"/>
            </a:endParaRPr>
          </a:p>
          <a:p>
            <a:pPr marL="800100" lvl="1" indent="-342900">
              <a:buFont typeface="Arial"/>
              <a:buChar char="o"/>
            </a:pPr>
            <a:r>
              <a:rPr lang="en-GB" sz="2000" dirty="0">
                <a:solidFill>
                  <a:srgbClr val="212121"/>
                </a:solidFill>
                <a:latin typeface="Arial"/>
                <a:ea typeface="Calibri"/>
                <a:cs typeface="Calibri"/>
              </a:rPr>
              <a:t>The </a:t>
            </a:r>
            <a:r>
              <a:rPr lang="en-GB" sz="2000" err="1">
                <a:solidFill>
                  <a:srgbClr val="212121"/>
                </a:solidFill>
                <a:latin typeface="Arial"/>
                <a:ea typeface="Calibri"/>
                <a:cs typeface="Calibri"/>
              </a:rPr>
              <a:t>Dockerfile</a:t>
            </a:r>
            <a:r>
              <a:rPr lang="en-GB" sz="2000" dirty="0">
                <a:solidFill>
                  <a:srgbClr val="212121"/>
                </a:solidFill>
                <a:latin typeface="Arial"/>
                <a:ea typeface="Calibri"/>
                <a:cs typeface="Calibri"/>
              </a:rPr>
              <a:t> works with GNU 11.2 and GNU 12 and there is a plan to maintain the container capability for future </a:t>
            </a:r>
            <a:r>
              <a:rPr lang="en-GB" sz="2000" err="1">
                <a:solidFill>
                  <a:srgbClr val="212121"/>
                </a:solidFill>
                <a:latin typeface="Arial"/>
                <a:ea typeface="Calibri"/>
                <a:cs typeface="Calibri"/>
              </a:rPr>
              <a:t>OpenIFS</a:t>
            </a:r>
            <a:r>
              <a:rPr lang="en-GB" sz="2000" dirty="0">
                <a:solidFill>
                  <a:srgbClr val="212121"/>
                </a:solidFill>
                <a:latin typeface="Arial"/>
                <a:ea typeface="Calibri"/>
                <a:cs typeface="Calibri"/>
              </a:rPr>
              <a:t> releases.</a:t>
            </a:r>
            <a:endParaRPr lang="en-GB">
              <a:solidFill>
                <a:srgbClr val="000000"/>
              </a:solidFill>
              <a:latin typeface="Arial"/>
              <a:ea typeface="Calibri"/>
              <a:cs typeface="Arial"/>
            </a:endParaRPr>
          </a:p>
          <a:p>
            <a:pPr marL="342900" indent="-342900">
              <a:buFont typeface="Arial"/>
              <a:buChar char="•"/>
            </a:pPr>
            <a:endParaRPr lang="en-GB" sz="2000">
              <a:solidFill>
                <a:srgbClr val="212121"/>
              </a:solidFill>
              <a:latin typeface="Arial"/>
              <a:ea typeface="Calibri"/>
              <a:cs typeface="Calibri"/>
            </a:endParaRPr>
          </a:p>
          <a:p>
            <a:pPr marL="800100" lvl="1" indent="-342900">
              <a:buFont typeface="Arial"/>
              <a:buChar char="o"/>
            </a:pPr>
            <a:r>
              <a:rPr lang="en-GB" sz="2000" err="1">
                <a:solidFill>
                  <a:srgbClr val="212121"/>
                </a:solidFill>
                <a:latin typeface="Arial"/>
                <a:ea typeface="Calibri"/>
                <a:cs typeface="Calibri"/>
              </a:rPr>
              <a:t>Dockerfile</a:t>
            </a:r>
            <a:r>
              <a:rPr lang="en-GB" sz="2000" dirty="0">
                <a:solidFill>
                  <a:srgbClr val="212121"/>
                </a:solidFill>
                <a:latin typeface="Arial"/>
                <a:ea typeface="Calibri"/>
                <a:cs typeface="Calibri"/>
              </a:rPr>
              <a:t> has been tested on Mac (M1) and Ubuntu 22.04.</a:t>
            </a:r>
          </a:p>
          <a:p>
            <a:pPr marL="342900" indent="-342900">
              <a:buFont typeface="Arial"/>
              <a:buChar char="•"/>
            </a:pPr>
            <a:endParaRPr lang="en-GB" sz="2000">
              <a:solidFill>
                <a:srgbClr val="212121"/>
              </a:solidFill>
              <a:latin typeface="Arial"/>
              <a:ea typeface="Calibri"/>
              <a:cs typeface="Calibri"/>
            </a:endParaRPr>
          </a:p>
          <a:p>
            <a:pPr marL="800100" lvl="1" indent="-342900">
              <a:buFont typeface="Arial"/>
              <a:buChar char="o"/>
            </a:pPr>
            <a:r>
              <a:rPr lang="en-GB" sz="2000" err="1">
                <a:solidFill>
                  <a:srgbClr val="212121"/>
                </a:solidFill>
                <a:latin typeface="Arial"/>
                <a:ea typeface="Calibri"/>
                <a:cs typeface="Calibri"/>
              </a:rPr>
              <a:t>Dockerfile</a:t>
            </a:r>
            <a:r>
              <a:rPr lang="en-GB" sz="2000" dirty="0">
                <a:solidFill>
                  <a:srgbClr val="212121"/>
                </a:solidFill>
                <a:latin typeface="Arial"/>
                <a:ea typeface="Calibri"/>
                <a:cs typeface="Calibri"/>
              </a:rPr>
              <a:t> also acts as a recipe for a clean install</a:t>
            </a:r>
          </a:p>
        </p:txBody>
      </p:sp>
    </p:spTree>
    <p:extLst>
      <p:ext uri="{BB962C8B-B14F-4D97-AF65-F5344CB8AC3E}">
        <p14:creationId xmlns:p14="http://schemas.microsoft.com/office/powerpoint/2010/main" val="139397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90" y="257642"/>
            <a:ext cx="7871650" cy="369332"/>
          </a:xfrm>
        </p:spPr>
        <p:txBody>
          <a:bodyPr lIns="0" tIns="0" rIns="0" bIns="0" anchor="t"/>
          <a:lstStyle/>
          <a:p>
            <a:r>
              <a:rPr lang="en-US">
                <a:cs typeface="Arial"/>
              </a:rPr>
              <a:t>What about performance-optimized containers?</a:t>
            </a:r>
            <a:endParaRPr lang="en-US"/>
          </a:p>
        </p:txBody>
      </p:sp>
      <p:sp>
        <p:nvSpPr>
          <p:cNvPr id="4" name="Slide Number Placeholder 3"/>
          <p:cNvSpPr>
            <a:spLocks noGrp="1"/>
          </p:cNvSpPr>
          <p:nvPr>
            <p:ph type="sldNum" sz="quarter" idx="10"/>
          </p:nvPr>
        </p:nvSpPr>
        <p:spPr/>
        <p:txBody>
          <a:bodyPr/>
          <a:lstStyle/>
          <a:p>
            <a:fld id="{6B3B0B0F-E794-1244-9699-107C60B9C23A}" type="slidenum">
              <a:rPr lang="en-US" smtClean="0"/>
              <a:pPr/>
              <a:t>12</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pic>
        <p:nvPicPr>
          <p:cNvPr id="7" name="Picture 7" descr="Diagram&#10;&#10;Description automatically generated">
            <a:extLst>
              <a:ext uri="{FF2B5EF4-FFF2-40B4-BE49-F238E27FC236}">
                <a16:creationId xmlns:a16="http://schemas.microsoft.com/office/drawing/2014/main" id="{8C9CE470-F5EA-F836-E6C5-DDFA9AFF5A38}"/>
              </a:ext>
            </a:extLst>
          </p:cNvPr>
          <p:cNvPicPr>
            <a:picLocks noChangeAspect="1"/>
          </p:cNvPicPr>
          <p:nvPr/>
        </p:nvPicPr>
        <p:blipFill>
          <a:blip r:embed="rId3"/>
          <a:stretch>
            <a:fillRect/>
          </a:stretch>
        </p:blipFill>
        <p:spPr>
          <a:xfrm>
            <a:off x="5972710" y="827678"/>
            <a:ext cx="5748391" cy="5042208"/>
          </a:xfrm>
          <a:prstGeom prst="rect">
            <a:avLst/>
          </a:prstGeom>
        </p:spPr>
      </p:pic>
      <p:sp>
        <p:nvSpPr>
          <p:cNvPr id="8" name="TextBox 7">
            <a:extLst>
              <a:ext uri="{FF2B5EF4-FFF2-40B4-BE49-F238E27FC236}">
                <a16:creationId xmlns:a16="http://schemas.microsoft.com/office/drawing/2014/main" id="{BF8AA694-BB98-D773-10D6-CF062CBDB661}"/>
              </a:ext>
            </a:extLst>
          </p:cNvPr>
          <p:cNvSpPr txBox="1"/>
          <p:nvPr/>
        </p:nvSpPr>
        <p:spPr>
          <a:xfrm>
            <a:off x="531038" y="985088"/>
            <a:ext cx="5291306"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pPr>
            <a:r>
              <a:rPr lang="en-GB" sz="2000">
                <a:latin typeface="Arial"/>
                <a:cs typeface="Helvetica"/>
              </a:rPr>
              <a:t>An optimized model for building the container and running it on the host machine with its libraries</a:t>
            </a:r>
            <a:endParaRPr lang="en-US" sz="1300">
              <a:latin typeface="Helvetica"/>
              <a:cs typeface="Helvetica"/>
            </a:endParaRPr>
          </a:p>
          <a:p>
            <a:pPr>
              <a:spcBef>
                <a:spcPts val="400"/>
              </a:spcBef>
            </a:pPr>
            <a:endParaRPr lang="en-GB" sz="2000">
              <a:latin typeface="Arial"/>
              <a:cs typeface="Helvetica"/>
            </a:endParaRPr>
          </a:p>
          <a:p>
            <a:pPr marL="342900" indent="-342900">
              <a:spcBef>
                <a:spcPts val="400"/>
              </a:spcBef>
              <a:buFont typeface="Arial"/>
              <a:buChar char="•"/>
            </a:pPr>
            <a:r>
              <a:rPr lang="en-GB" sz="2000">
                <a:latin typeface="Arial"/>
                <a:cs typeface="Helvetica"/>
              </a:rPr>
              <a:t>Increases the performance but requires </a:t>
            </a:r>
            <a:r>
              <a:rPr lang="en-GB" sz="2000">
                <a:solidFill>
                  <a:srgbClr val="333333"/>
                </a:solidFill>
                <a:ea typeface="+mn-lt"/>
                <a:cs typeface="+mn-lt"/>
              </a:rPr>
              <a:t>the host and container MPI are ABI-compatible, which reduces portability</a:t>
            </a:r>
            <a:endParaRPr lang="en-GB">
              <a:solidFill>
                <a:srgbClr val="000000"/>
              </a:solidFill>
              <a:ea typeface="+mn-lt"/>
              <a:cs typeface="+mn-lt"/>
            </a:endParaRPr>
          </a:p>
          <a:p>
            <a:pPr marL="342900" indent="-342900">
              <a:spcBef>
                <a:spcPts val="400"/>
              </a:spcBef>
              <a:buFont typeface="Arial"/>
              <a:buChar char="•"/>
            </a:pPr>
            <a:endParaRPr lang="en-GB">
              <a:solidFill>
                <a:srgbClr val="000000"/>
              </a:solidFill>
              <a:latin typeface="Arial"/>
              <a:ea typeface="+mn-lt"/>
              <a:cs typeface="Helvetica"/>
            </a:endParaRPr>
          </a:p>
          <a:p>
            <a:pPr marL="342900" indent="-342900">
              <a:spcBef>
                <a:spcPts val="400"/>
              </a:spcBef>
              <a:buFont typeface="Arial"/>
              <a:buChar char="•"/>
            </a:pPr>
            <a:r>
              <a:rPr lang="en-GB">
                <a:solidFill>
                  <a:srgbClr val="000000"/>
                </a:solidFill>
                <a:latin typeface="Arial"/>
                <a:ea typeface="+mn-lt"/>
                <a:cs typeface="Helvetica"/>
              </a:rPr>
              <a:t>Evaluate</a:t>
            </a:r>
            <a:r>
              <a:rPr lang="en-GB">
                <a:latin typeface="Arial"/>
                <a:cs typeface="Helvetica"/>
              </a:rPr>
              <a:t> the best structure of optimized images through experience and likely frequency of updates needed, decide which libraries should be compiled and evolve the images to accommodate this.</a:t>
            </a:r>
          </a:p>
          <a:p>
            <a:pPr marL="342900" indent="-342900">
              <a:spcBef>
                <a:spcPts val="400"/>
              </a:spcBef>
              <a:buFont typeface="Arial"/>
              <a:buChar char="•"/>
            </a:pPr>
            <a:endParaRPr lang="en-GB">
              <a:latin typeface="Arial"/>
              <a:cs typeface="Helvetica"/>
            </a:endParaRPr>
          </a:p>
          <a:p>
            <a:pPr marL="342900" indent="-342900">
              <a:spcBef>
                <a:spcPts val="400"/>
              </a:spcBef>
              <a:buFont typeface="Arial"/>
              <a:buChar char="•"/>
            </a:pPr>
            <a:r>
              <a:rPr lang="en-GB">
                <a:latin typeface="Arial"/>
                <a:cs typeface="Helvetica"/>
              </a:rPr>
              <a:t>Singularity images can be introduced to run on HPC – both adheres </a:t>
            </a:r>
            <a:r>
              <a:rPr lang="en-GB">
                <a:ea typeface="+mn-lt"/>
                <a:cs typeface="Helvetica"/>
              </a:rPr>
              <a:t>Open Container Initiative (OCI)</a:t>
            </a:r>
            <a:endParaRPr lang="en-GB">
              <a:latin typeface="Arial"/>
              <a:cs typeface="Helvetica"/>
            </a:endParaRPr>
          </a:p>
        </p:txBody>
      </p:sp>
      <p:sp>
        <p:nvSpPr>
          <p:cNvPr id="3" name="TextBox 7">
            <a:extLst>
              <a:ext uri="{FF2B5EF4-FFF2-40B4-BE49-F238E27FC236}">
                <a16:creationId xmlns:a16="http://schemas.microsoft.com/office/drawing/2014/main" id="{55828E61-2D64-E201-8E9D-E67A633E1544}"/>
              </a:ext>
            </a:extLst>
          </p:cNvPr>
          <p:cNvSpPr txBox="1"/>
          <p:nvPr/>
        </p:nvSpPr>
        <p:spPr>
          <a:xfrm>
            <a:off x="6091827" y="6000305"/>
            <a:ext cx="6013806"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hlinkClick r:id="rId4"/>
              </a:rPr>
              <a:t>https://permedcoe.github.io/mpi-in-container/</a:t>
            </a:r>
            <a:r>
              <a:rPr lang="en-US" sz="1200"/>
              <a:t> </a:t>
            </a:r>
          </a:p>
        </p:txBody>
      </p:sp>
    </p:spTree>
    <p:extLst>
      <p:ext uri="{BB962C8B-B14F-4D97-AF65-F5344CB8AC3E}">
        <p14:creationId xmlns:p14="http://schemas.microsoft.com/office/powerpoint/2010/main" val="283902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FCB4-CC40-4BFC-117C-2EBE58F909D6}"/>
              </a:ext>
            </a:extLst>
          </p:cNvPr>
          <p:cNvSpPr>
            <a:spLocks noGrp="1"/>
          </p:cNvSpPr>
          <p:nvPr>
            <p:ph type="title"/>
          </p:nvPr>
        </p:nvSpPr>
        <p:spPr>
          <a:xfrm>
            <a:off x="528563" y="396000"/>
            <a:ext cx="7871650" cy="369332"/>
          </a:xfrm>
        </p:spPr>
        <p:txBody>
          <a:bodyPr lIns="0" tIns="0" rIns="0" bIns="0" anchor="t"/>
          <a:lstStyle/>
          <a:p>
            <a:r>
              <a:rPr lang="en-US" dirty="0">
                <a:cs typeface="Arial"/>
              </a:rPr>
              <a:t>IFS Performance – Host vs "Optimized MPI" container</a:t>
            </a:r>
            <a:endParaRPr lang="en-US" dirty="0"/>
          </a:p>
        </p:txBody>
      </p:sp>
      <p:pic>
        <p:nvPicPr>
          <p:cNvPr id="6" name="Content Placeholder 5" descr="A graph with a line&#10;&#10;Description automatically generated">
            <a:extLst>
              <a:ext uri="{FF2B5EF4-FFF2-40B4-BE49-F238E27FC236}">
                <a16:creationId xmlns:a16="http://schemas.microsoft.com/office/drawing/2014/main" id="{E5B1224B-BDAC-87C3-23AF-01D1E64E7D77}"/>
              </a:ext>
            </a:extLst>
          </p:cNvPr>
          <p:cNvPicPr>
            <a:picLocks noGrp="1" noChangeAspect="1"/>
          </p:cNvPicPr>
          <p:nvPr>
            <p:ph sz="quarter" idx="14"/>
          </p:nvPr>
        </p:nvPicPr>
        <p:blipFill>
          <a:blip r:embed="rId3"/>
          <a:stretch>
            <a:fillRect/>
          </a:stretch>
        </p:blipFill>
        <p:spPr>
          <a:xfrm>
            <a:off x="5194118" y="988198"/>
            <a:ext cx="6997790" cy="5280918"/>
          </a:xfrm>
        </p:spPr>
      </p:pic>
      <p:sp>
        <p:nvSpPr>
          <p:cNvPr id="4" name="Slide Number Placeholder 3">
            <a:extLst>
              <a:ext uri="{FF2B5EF4-FFF2-40B4-BE49-F238E27FC236}">
                <a16:creationId xmlns:a16="http://schemas.microsoft.com/office/drawing/2014/main" id="{80424A1D-024D-744B-E7FE-BCE01E452CDF}"/>
              </a:ext>
            </a:extLst>
          </p:cNvPr>
          <p:cNvSpPr>
            <a:spLocks noGrp="1"/>
          </p:cNvSpPr>
          <p:nvPr>
            <p:ph type="sldNum" sz="quarter" idx="10"/>
          </p:nvPr>
        </p:nvSpPr>
        <p:spPr/>
        <p:txBody>
          <a:bodyPr/>
          <a:lstStyle/>
          <a:p>
            <a:fld id="{6B3B0B0F-E794-1244-9699-107C60B9C23A}" type="slidenum">
              <a:rPr lang="en-US" smtClean="0"/>
              <a:pPr/>
              <a:t>13</a:t>
            </a:fld>
            <a:endParaRPr lang="en-US"/>
          </a:p>
        </p:txBody>
      </p:sp>
      <p:sp>
        <p:nvSpPr>
          <p:cNvPr id="5" name="Footer Placeholder 4">
            <a:extLst>
              <a:ext uri="{FF2B5EF4-FFF2-40B4-BE49-F238E27FC236}">
                <a16:creationId xmlns:a16="http://schemas.microsoft.com/office/drawing/2014/main" id="{441BCCB8-CF1D-44CE-6A98-26DE07F7AEB8}"/>
              </a:ext>
            </a:extLst>
          </p:cNvPr>
          <p:cNvSpPr>
            <a:spLocks noGrp="1"/>
          </p:cNvSpPr>
          <p:nvPr>
            <p:ph type="ftr" sz="quarter" idx="3"/>
          </p:nvPr>
        </p:nvSpPr>
        <p:spPr/>
        <p:txBody>
          <a:bodyPr/>
          <a:lstStyle/>
          <a:p>
            <a:pPr algn="ctr"/>
            <a:r>
              <a:rPr lang="en-US"/>
              <a:t>European Centre for Medium-Range Weather Forecasts</a:t>
            </a:r>
          </a:p>
        </p:txBody>
      </p:sp>
      <p:sp>
        <p:nvSpPr>
          <p:cNvPr id="9" name="TextBox 8">
            <a:extLst>
              <a:ext uri="{FF2B5EF4-FFF2-40B4-BE49-F238E27FC236}">
                <a16:creationId xmlns:a16="http://schemas.microsoft.com/office/drawing/2014/main" id="{5D74D434-1219-BB1F-CD0F-0AAEE60BAF9E}"/>
              </a:ext>
            </a:extLst>
          </p:cNvPr>
          <p:cNvSpPr txBox="1"/>
          <p:nvPr/>
        </p:nvSpPr>
        <p:spPr>
          <a:xfrm>
            <a:off x="531038" y="985088"/>
            <a:ext cx="4807730" cy="44730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pPr>
            <a:r>
              <a:rPr lang="en-GB" sz="2000" dirty="0">
                <a:latin typeface="Arial"/>
                <a:cs typeface="Helvetica"/>
              </a:rPr>
              <a:t>Same exact forecast run natively and inside a container. Y-axis shows "forecast days per day". Higher is better</a:t>
            </a:r>
            <a:endParaRPr lang="en-US">
              <a:latin typeface="Arial"/>
              <a:cs typeface="Arial"/>
            </a:endParaRPr>
          </a:p>
          <a:p>
            <a:pPr>
              <a:spcBef>
                <a:spcPts val="400"/>
              </a:spcBef>
            </a:pPr>
            <a:endParaRPr lang="en-GB" sz="2000" dirty="0">
              <a:latin typeface="Arial"/>
              <a:cs typeface="Helvetica"/>
            </a:endParaRPr>
          </a:p>
          <a:p>
            <a:pPr>
              <a:spcBef>
                <a:spcPts val="400"/>
              </a:spcBef>
            </a:pPr>
            <a:r>
              <a:rPr lang="en-GB" sz="2000" dirty="0">
                <a:latin typeface="Arial"/>
                <a:cs typeface="Helvetica"/>
              </a:rPr>
              <a:t>Container built using Singularity and an  "Optimized MPI" strategy</a:t>
            </a:r>
          </a:p>
          <a:p>
            <a:pPr marL="342900" indent="-342900">
              <a:spcBef>
                <a:spcPts val="400"/>
              </a:spcBef>
              <a:buFont typeface="Arial"/>
              <a:buChar char="•"/>
            </a:pPr>
            <a:r>
              <a:rPr lang="en-GB" sz="2000" dirty="0">
                <a:latin typeface="Arial"/>
                <a:cs typeface="Helvetica"/>
              </a:rPr>
              <a:t>Same MPI (</a:t>
            </a:r>
            <a:r>
              <a:rPr lang="en-GB" sz="2000" dirty="0" err="1">
                <a:latin typeface="Arial"/>
                <a:cs typeface="Helvetica"/>
              </a:rPr>
              <a:t>OpenMPI</a:t>
            </a:r>
            <a:r>
              <a:rPr lang="en-GB" sz="2000" dirty="0">
                <a:latin typeface="Arial"/>
                <a:cs typeface="Helvetica"/>
              </a:rPr>
              <a:t> 4.1.1) </a:t>
            </a:r>
          </a:p>
          <a:p>
            <a:pPr marL="342900" indent="-342900">
              <a:spcBef>
                <a:spcPts val="400"/>
              </a:spcBef>
              <a:buFont typeface="Arial"/>
              <a:buChar char="•"/>
            </a:pPr>
            <a:r>
              <a:rPr lang="en-GB" sz="2000" dirty="0">
                <a:latin typeface="Arial"/>
                <a:cs typeface="Helvetica"/>
              </a:rPr>
              <a:t>The target machines interconnect drivers installed in the container </a:t>
            </a:r>
          </a:p>
          <a:p>
            <a:pPr marL="342900" indent="-342900">
              <a:spcBef>
                <a:spcPts val="400"/>
              </a:spcBef>
              <a:buFont typeface="Arial"/>
              <a:buChar char="•"/>
            </a:pPr>
            <a:r>
              <a:rPr lang="en-GB" sz="2000" dirty="0">
                <a:latin typeface="Arial"/>
                <a:cs typeface="Helvetica"/>
              </a:rPr>
              <a:t>Runs using the containers MPI</a:t>
            </a:r>
          </a:p>
          <a:p>
            <a:pPr marL="342900" indent="-342900">
              <a:spcBef>
                <a:spcPts val="400"/>
              </a:spcBef>
              <a:buFont typeface="Arial"/>
              <a:buChar char="•"/>
            </a:pPr>
            <a:endParaRPr lang="en-GB" sz="2000" dirty="0">
              <a:latin typeface="Arial"/>
              <a:cs typeface="Helvetica"/>
            </a:endParaRPr>
          </a:p>
          <a:p>
            <a:pPr>
              <a:spcBef>
                <a:spcPts val="400"/>
              </a:spcBef>
            </a:pPr>
            <a:r>
              <a:rPr lang="en-GB" sz="2000" dirty="0">
                <a:latin typeface="Arial"/>
                <a:cs typeface="Helvetica"/>
              </a:rPr>
              <a:t>Container ~10% slower at 128 nodes.</a:t>
            </a:r>
          </a:p>
          <a:p>
            <a:pPr marL="285750" indent="-285750">
              <a:spcBef>
                <a:spcPts val="400"/>
              </a:spcBef>
              <a:buFont typeface="Arial"/>
              <a:buChar char="•"/>
            </a:pPr>
            <a:r>
              <a:rPr lang="en-GB" dirty="0">
                <a:cs typeface="Arial"/>
              </a:rPr>
              <a:t>Is it from MPI?</a:t>
            </a:r>
          </a:p>
        </p:txBody>
      </p:sp>
    </p:spTree>
    <p:extLst>
      <p:ext uri="{BB962C8B-B14F-4D97-AF65-F5344CB8AC3E}">
        <p14:creationId xmlns:p14="http://schemas.microsoft.com/office/powerpoint/2010/main" val="21914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564B-A975-9CBA-2015-B6137ACAFB37}"/>
              </a:ext>
            </a:extLst>
          </p:cNvPr>
          <p:cNvSpPr>
            <a:spLocks noGrp="1"/>
          </p:cNvSpPr>
          <p:nvPr>
            <p:ph type="title"/>
          </p:nvPr>
        </p:nvSpPr>
        <p:spPr>
          <a:xfrm>
            <a:off x="533986" y="433269"/>
            <a:ext cx="7871650" cy="369332"/>
          </a:xfrm>
        </p:spPr>
        <p:txBody>
          <a:bodyPr lIns="0" tIns="0" rIns="0" bIns="0" anchor="t"/>
          <a:lstStyle/>
          <a:p>
            <a:r>
              <a:rPr lang="en-US" dirty="0">
                <a:cs typeface="Arial"/>
              </a:rPr>
              <a:t>Where does the performance gap come from? Not MPI</a:t>
            </a:r>
            <a:endParaRPr lang="en-US" dirty="0"/>
          </a:p>
        </p:txBody>
      </p:sp>
      <p:sp>
        <p:nvSpPr>
          <p:cNvPr id="4" name="Slide Number Placeholder 3">
            <a:extLst>
              <a:ext uri="{FF2B5EF4-FFF2-40B4-BE49-F238E27FC236}">
                <a16:creationId xmlns:a16="http://schemas.microsoft.com/office/drawing/2014/main" id="{5C87EBEF-FAE9-9FD2-F66A-124452B33ED5}"/>
              </a:ext>
            </a:extLst>
          </p:cNvPr>
          <p:cNvSpPr>
            <a:spLocks noGrp="1"/>
          </p:cNvSpPr>
          <p:nvPr>
            <p:ph type="sldNum" sz="quarter" idx="10"/>
          </p:nvPr>
        </p:nvSpPr>
        <p:spPr/>
        <p:txBody>
          <a:bodyPr/>
          <a:lstStyle/>
          <a:p>
            <a:fld id="{6B3B0B0F-E794-1244-9699-107C60B9C23A}" type="slidenum">
              <a:rPr lang="en-US" smtClean="0"/>
              <a:pPr/>
              <a:t>14</a:t>
            </a:fld>
            <a:endParaRPr lang="en-US"/>
          </a:p>
        </p:txBody>
      </p:sp>
      <p:sp>
        <p:nvSpPr>
          <p:cNvPr id="5" name="Footer Placeholder 4">
            <a:extLst>
              <a:ext uri="{FF2B5EF4-FFF2-40B4-BE49-F238E27FC236}">
                <a16:creationId xmlns:a16="http://schemas.microsoft.com/office/drawing/2014/main" id="{03737D5D-E2E2-BDF1-A815-AC4891E53A43}"/>
              </a:ext>
            </a:extLst>
          </p:cNvPr>
          <p:cNvSpPr>
            <a:spLocks noGrp="1"/>
          </p:cNvSpPr>
          <p:nvPr>
            <p:ph type="ftr" sz="quarter" idx="3"/>
          </p:nvPr>
        </p:nvSpPr>
        <p:spPr/>
        <p:txBody>
          <a:bodyPr/>
          <a:lstStyle/>
          <a:p>
            <a:pPr algn="ctr"/>
            <a:r>
              <a:rPr lang="en-US"/>
              <a:t>European Centre for Medium-Range Weather Forecasts</a:t>
            </a:r>
          </a:p>
        </p:txBody>
      </p:sp>
      <p:sp>
        <p:nvSpPr>
          <p:cNvPr id="14" name="TextBox 13">
            <a:extLst>
              <a:ext uri="{FF2B5EF4-FFF2-40B4-BE49-F238E27FC236}">
                <a16:creationId xmlns:a16="http://schemas.microsoft.com/office/drawing/2014/main" id="{598CEEDD-DF89-DECB-B116-D950CB5AD72D}"/>
              </a:ext>
            </a:extLst>
          </p:cNvPr>
          <p:cNvSpPr txBox="1"/>
          <p:nvPr/>
        </p:nvSpPr>
        <p:spPr>
          <a:xfrm>
            <a:off x="531038" y="985088"/>
            <a:ext cx="457794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pPr>
            <a:r>
              <a:rPr lang="en-GB" sz="2000" dirty="0">
                <a:latin typeface="Arial"/>
                <a:cs typeface="Helvetica"/>
              </a:rPr>
              <a:t>The graph compares average latency for the "all-reduce" collective communication across 64 nodes. Lower is better.</a:t>
            </a:r>
          </a:p>
          <a:p>
            <a:pPr>
              <a:spcBef>
                <a:spcPts val="400"/>
              </a:spcBef>
            </a:pPr>
            <a:endParaRPr lang="en-GB" sz="2000" dirty="0">
              <a:latin typeface="Arial"/>
              <a:cs typeface="Helvetica"/>
            </a:endParaRPr>
          </a:p>
          <a:p>
            <a:pPr>
              <a:spcBef>
                <a:spcPts val="400"/>
              </a:spcBef>
            </a:pPr>
            <a:r>
              <a:rPr lang="en-GB" sz="2000" dirty="0">
                <a:latin typeface="Arial"/>
                <a:cs typeface="Helvetica"/>
              </a:rPr>
              <a:t>MPI performance from inside the  container is almost identical to host performance.</a:t>
            </a:r>
          </a:p>
          <a:p>
            <a:pPr>
              <a:spcBef>
                <a:spcPts val="400"/>
              </a:spcBef>
            </a:pPr>
            <a:endParaRPr lang="en-GB" sz="2000" dirty="0">
              <a:latin typeface="Arial"/>
              <a:cs typeface="Helvetica"/>
            </a:endParaRPr>
          </a:p>
          <a:p>
            <a:pPr>
              <a:spcBef>
                <a:spcPts val="400"/>
              </a:spcBef>
            </a:pPr>
            <a:r>
              <a:rPr lang="en-GB" sz="2000" dirty="0">
                <a:latin typeface="Arial"/>
                <a:cs typeface="Helvetica"/>
              </a:rPr>
              <a:t>=&gt; Performance gap coming from elsewhere</a:t>
            </a:r>
          </a:p>
          <a:p>
            <a:pPr marL="800100" lvl="1" indent="-342900">
              <a:spcBef>
                <a:spcPts val="400"/>
              </a:spcBef>
              <a:buFont typeface="Courier New"/>
              <a:buChar char="o"/>
            </a:pPr>
            <a:r>
              <a:rPr lang="en-GB" sz="2000" dirty="0">
                <a:latin typeface="Arial"/>
                <a:cs typeface="Helvetica"/>
              </a:rPr>
              <a:t>Likely from the different version of Intel's MKL used in the container</a:t>
            </a:r>
          </a:p>
          <a:p>
            <a:pPr marL="800100" lvl="1" indent="-342900">
              <a:spcBef>
                <a:spcPts val="400"/>
              </a:spcBef>
              <a:buFont typeface="Courier New"/>
              <a:buChar char="o"/>
            </a:pPr>
            <a:endParaRPr lang="en-GB" sz="2000" dirty="0">
              <a:latin typeface="Arial"/>
              <a:cs typeface="Helvetica"/>
            </a:endParaRPr>
          </a:p>
        </p:txBody>
      </p:sp>
      <p:pic>
        <p:nvPicPr>
          <p:cNvPr id="17" name="Content Placeholder 16" descr="A graph with blue and orange lines&#10;&#10;Description automatically generated">
            <a:extLst>
              <a:ext uri="{FF2B5EF4-FFF2-40B4-BE49-F238E27FC236}">
                <a16:creationId xmlns:a16="http://schemas.microsoft.com/office/drawing/2014/main" id="{AE412129-CE02-6CF2-3369-290A36EA7F4C}"/>
              </a:ext>
            </a:extLst>
          </p:cNvPr>
          <p:cNvPicPr>
            <a:picLocks noGrp="1" noChangeAspect="1"/>
          </p:cNvPicPr>
          <p:nvPr>
            <p:ph sz="quarter" idx="14"/>
          </p:nvPr>
        </p:nvPicPr>
        <p:blipFill>
          <a:blip r:embed="rId3"/>
          <a:stretch>
            <a:fillRect/>
          </a:stretch>
        </p:blipFill>
        <p:spPr>
          <a:xfrm>
            <a:off x="5516864" y="845518"/>
            <a:ext cx="6559870" cy="5137240"/>
          </a:xfrm>
        </p:spPr>
      </p:pic>
    </p:spTree>
    <p:extLst>
      <p:ext uri="{BB962C8B-B14F-4D97-AF65-F5344CB8AC3E}">
        <p14:creationId xmlns:p14="http://schemas.microsoft.com/office/powerpoint/2010/main" val="358220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94C5-0F2C-9B77-2321-2C89CD010D52}"/>
              </a:ext>
            </a:extLst>
          </p:cNvPr>
          <p:cNvSpPr>
            <a:spLocks noGrp="1"/>
          </p:cNvSpPr>
          <p:nvPr>
            <p:ph type="title"/>
          </p:nvPr>
        </p:nvSpPr>
        <p:spPr>
          <a:xfrm>
            <a:off x="717159" y="316039"/>
            <a:ext cx="7871650" cy="369332"/>
          </a:xfrm>
        </p:spPr>
        <p:txBody>
          <a:bodyPr lIns="0" tIns="0" rIns="0" bIns="0" anchor="t"/>
          <a:lstStyle/>
          <a:p>
            <a:r>
              <a:rPr lang="en-US" dirty="0">
                <a:cs typeface="Arial"/>
              </a:rPr>
              <a:t>What about a "Hybrid MPI" strategy?</a:t>
            </a:r>
            <a:endParaRPr lang="en-US" dirty="0"/>
          </a:p>
        </p:txBody>
      </p:sp>
      <p:sp>
        <p:nvSpPr>
          <p:cNvPr id="4" name="Slide Number Placeholder 3">
            <a:extLst>
              <a:ext uri="{FF2B5EF4-FFF2-40B4-BE49-F238E27FC236}">
                <a16:creationId xmlns:a16="http://schemas.microsoft.com/office/drawing/2014/main" id="{3EFC3CD8-6029-D16D-190C-A5102C0DFB63}"/>
              </a:ext>
            </a:extLst>
          </p:cNvPr>
          <p:cNvSpPr>
            <a:spLocks noGrp="1"/>
          </p:cNvSpPr>
          <p:nvPr>
            <p:ph type="sldNum" sz="quarter" idx="10"/>
          </p:nvPr>
        </p:nvSpPr>
        <p:spPr/>
        <p:txBody>
          <a:bodyPr/>
          <a:lstStyle/>
          <a:p>
            <a:fld id="{6B3B0B0F-E794-1244-9699-107C60B9C23A}" type="slidenum">
              <a:rPr lang="en-US" smtClean="0"/>
              <a:pPr/>
              <a:t>15</a:t>
            </a:fld>
            <a:endParaRPr lang="en-US"/>
          </a:p>
        </p:txBody>
      </p:sp>
      <p:sp>
        <p:nvSpPr>
          <p:cNvPr id="5" name="Footer Placeholder 4">
            <a:extLst>
              <a:ext uri="{FF2B5EF4-FFF2-40B4-BE49-F238E27FC236}">
                <a16:creationId xmlns:a16="http://schemas.microsoft.com/office/drawing/2014/main" id="{67CEB1C1-9814-3FDA-3105-AB031C491899}"/>
              </a:ext>
            </a:extLst>
          </p:cNvPr>
          <p:cNvSpPr>
            <a:spLocks noGrp="1"/>
          </p:cNvSpPr>
          <p:nvPr>
            <p:ph type="ftr" sz="quarter" idx="3"/>
          </p:nvPr>
        </p:nvSpPr>
        <p:spPr/>
        <p:txBody>
          <a:bodyPr/>
          <a:lstStyle/>
          <a:p>
            <a:pPr algn="ctr"/>
            <a:r>
              <a:rPr lang="en-US"/>
              <a:t>European Centre for Medium-Range Weather Forecasts</a:t>
            </a:r>
          </a:p>
        </p:txBody>
      </p:sp>
      <p:sp>
        <p:nvSpPr>
          <p:cNvPr id="7" name="TextBox 6">
            <a:extLst>
              <a:ext uri="{FF2B5EF4-FFF2-40B4-BE49-F238E27FC236}">
                <a16:creationId xmlns:a16="http://schemas.microsoft.com/office/drawing/2014/main" id="{313E47F5-823D-CADF-E3E0-CAEFE6ADDDBE}"/>
              </a:ext>
            </a:extLst>
          </p:cNvPr>
          <p:cNvSpPr txBox="1"/>
          <p:nvPr/>
        </p:nvSpPr>
        <p:spPr>
          <a:xfrm>
            <a:off x="716081" y="868319"/>
            <a:ext cx="6165278" cy="3888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pPr>
            <a:r>
              <a:rPr lang="en-GB" sz="2000" dirty="0">
                <a:latin typeface="Arial"/>
                <a:cs typeface="Helvetica"/>
              </a:rPr>
              <a:t>A "hybrid MPI" approach installs a basic MPI inside the container and uses it to build the application </a:t>
            </a:r>
            <a:endParaRPr lang="en-GB" dirty="0">
              <a:cs typeface="Arial"/>
            </a:endParaRPr>
          </a:p>
          <a:p>
            <a:pPr marL="800100" lvl="1" indent="-342900">
              <a:spcBef>
                <a:spcPts val="400"/>
              </a:spcBef>
              <a:buFont typeface="Courier New"/>
              <a:buChar char="o"/>
            </a:pPr>
            <a:r>
              <a:rPr lang="en-GB" sz="2000" dirty="0">
                <a:latin typeface="Arial"/>
                <a:cs typeface="Helvetica"/>
              </a:rPr>
              <a:t>At runtime, the hosts MPI is bound </a:t>
            </a:r>
          </a:p>
          <a:p>
            <a:pPr lvl="1">
              <a:spcBef>
                <a:spcPts val="400"/>
              </a:spcBef>
            </a:pPr>
            <a:r>
              <a:rPr lang="en-GB" sz="2000" dirty="0">
                <a:latin typeface="Arial"/>
                <a:cs typeface="Helvetica"/>
              </a:rPr>
              <a:t>     into the container, overwriting the </a:t>
            </a:r>
            <a:endParaRPr lang="en-GB" dirty="0">
              <a:latin typeface="Arial"/>
              <a:cs typeface="Arial"/>
            </a:endParaRPr>
          </a:p>
          <a:p>
            <a:pPr lvl="1">
              <a:spcBef>
                <a:spcPts val="400"/>
              </a:spcBef>
            </a:pPr>
            <a:r>
              <a:rPr lang="en-GB" sz="2000" dirty="0">
                <a:latin typeface="Arial"/>
                <a:cs typeface="Helvetica"/>
              </a:rPr>
              <a:t>     containers version</a:t>
            </a:r>
            <a:endParaRPr lang="en-GB" dirty="0">
              <a:cs typeface="Arial"/>
            </a:endParaRPr>
          </a:p>
          <a:p>
            <a:pPr marL="800100" lvl="1" indent="-342900">
              <a:spcBef>
                <a:spcPts val="400"/>
              </a:spcBef>
              <a:buFont typeface="Courier New"/>
              <a:buChar char="o"/>
            </a:pPr>
            <a:endParaRPr lang="en-GB" sz="2000" dirty="0">
              <a:latin typeface="Arial"/>
              <a:cs typeface="Helvetica"/>
            </a:endParaRPr>
          </a:p>
          <a:p>
            <a:pPr marL="342900" indent="-342900">
              <a:spcBef>
                <a:spcPts val="400"/>
              </a:spcBef>
              <a:buFont typeface="Arial"/>
              <a:buChar char="•"/>
            </a:pPr>
            <a:r>
              <a:rPr lang="en-GB" sz="2000" i="1" dirty="0">
                <a:latin typeface="Arial"/>
                <a:cs typeface="Helvetica"/>
              </a:rPr>
              <a:t>In theory</a:t>
            </a:r>
            <a:r>
              <a:rPr lang="en-GB" sz="2000" dirty="0">
                <a:latin typeface="Arial"/>
                <a:cs typeface="Helvetica"/>
              </a:rPr>
              <a:t> this is more portable</a:t>
            </a:r>
          </a:p>
          <a:p>
            <a:pPr marL="800100" lvl="1" indent="-342900">
              <a:spcBef>
                <a:spcPts val="400"/>
              </a:spcBef>
              <a:buFont typeface="Courier New"/>
              <a:buChar char="o"/>
            </a:pPr>
            <a:r>
              <a:rPr lang="en-GB" sz="2000" dirty="0">
                <a:latin typeface="Arial"/>
                <a:cs typeface="Helvetica"/>
              </a:rPr>
              <a:t> Container and host MPI libraries only have to be ABI compatible</a:t>
            </a:r>
          </a:p>
          <a:p>
            <a:pPr marL="800100" lvl="1" indent="-342900">
              <a:spcBef>
                <a:spcPts val="400"/>
              </a:spcBef>
              <a:buFont typeface="Courier New"/>
              <a:buChar char="o"/>
            </a:pPr>
            <a:r>
              <a:rPr lang="en-GB" sz="2000" dirty="0">
                <a:latin typeface="Arial"/>
                <a:cs typeface="Helvetica"/>
              </a:rPr>
              <a:t>No longer targeting a specific network stack</a:t>
            </a:r>
          </a:p>
          <a:p>
            <a:pPr marL="800100" lvl="1" indent="-342900">
              <a:spcBef>
                <a:spcPts val="400"/>
              </a:spcBef>
              <a:buFont typeface="Courier New"/>
              <a:buChar char="o"/>
            </a:pPr>
            <a:endParaRPr lang="en-GB" sz="2000" dirty="0">
              <a:latin typeface="Arial"/>
              <a:cs typeface="Helvetica"/>
            </a:endParaRPr>
          </a:p>
        </p:txBody>
      </p:sp>
      <p:pic>
        <p:nvPicPr>
          <p:cNvPr id="6" name="Picture 5" descr="A diagram of process flow&#10;&#10;Description automatically generated">
            <a:extLst>
              <a:ext uri="{FF2B5EF4-FFF2-40B4-BE49-F238E27FC236}">
                <a16:creationId xmlns:a16="http://schemas.microsoft.com/office/drawing/2014/main" id="{76018118-B2D8-083D-680C-50E1C2DFB385}"/>
              </a:ext>
            </a:extLst>
          </p:cNvPr>
          <p:cNvPicPr>
            <a:picLocks noChangeAspect="1"/>
          </p:cNvPicPr>
          <p:nvPr/>
        </p:nvPicPr>
        <p:blipFill>
          <a:blip r:embed="rId3"/>
          <a:stretch>
            <a:fillRect/>
          </a:stretch>
        </p:blipFill>
        <p:spPr>
          <a:xfrm>
            <a:off x="7279200" y="2171127"/>
            <a:ext cx="4443352" cy="2520778"/>
          </a:xfrm>
          <a:prstGeom prst="rect">
            <a:avLst/>
          </a:prstGeom>
        </p:spPr>
      </p:pic>
      <p:sp>
        <p:nvSpPr>
          <p:cNvPr id="10" name="TextBox 9">
            <a:extLst>
              <a:ext uri="{FF2B5EF4-FFF2-40B4-BE49-F238E27FC236}">
                <a16:creationId xmlns:a16="http://schemas.microsoft.com/office/drawing/2014/main" id="{21FD9128-3C23-170C-C9F7-E52460EBA9FF}"/>
              </a:ext>
            </a:extLst>
          </p:cNvPr>
          <p:cNvSpPr txBox="1"/>
          <p:nvPr/>
        </p:nvSpPr>
        <p:spPr>
          <a:xfrm>
            <a:off x="716081" y="4708767"/>
            <a:ext cx="5561616" cy="1374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400"/>
              </a:spcBef>
              <a:buFont typeface="Arial"/>
              <a:buChar char="•"/>
            </a:pPr>
            <a:r>
              <a:rPr lang="en-GB" sz="2000" i="1" dirty="0">
                <a:latin typeface="Arial"/>
                <a:cs typeface="Helvetica"/>
              </a:rPr>
              <a:t>In practice </a:t>
            </a:r>
            <a:r>
              <a:rPr lang="en-GB" sz="2000" dirty="0">
                <a:latin typeface="Arial"/>
                <a:cs typeface="Helvetica"/>
              </a:rPr>
              <a:t>finding the list of libraries to bind is difficult</a:t>
            </a:r>
          </a:p>
          <a:p>
            <a:pPr marL="800100" lvl="1" indent="-342900">
              <a:spcBef>
                <a:spcPts val="400"/>
              </a:spcBef>
              <a:buFont typeface="Courier New"/>
              <a:buChar char="o"/>
            </a:pPr>
            <a:r>
              <a:rPr lang="en-GB" sz="2000" dirty="0">
                <a:latin typeface="Arial"/>
                <a:cs typeface="Helvetica"/>
              </a:rPr>
              <a:t>But on some systems (e.g. LUMI) this bind list is made available by sys admins</a:t>
            </a:r>
          </a:p>
        </p:txBody>
      </p:sp>
      <p:sp>
        <p:nvSpPr>
          <p:cNvPr id="13" name="TextBox 12">
            <a:extLst>
              <a:ext uri="{FF2B5EF4-FFF2-40B4-BE49-F238E27FC236}">
                <a16:creationId xmlns:a16="http://schemas.microsoft.com/office/drawing/2014/main" id="{49D197AF-D0B1-407F-FD19-650B299CAF42}"/>
              </a:ext>
            </a:extLst>
          </p:cNvPr>
          <p:cNvSpPr txBox="1"/>
          <p:nvPr/>
        </p:nvSpPr>
        <p:spPr>
          <a:xfrm>
            <a:off x="8587153" y="571500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21949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334" y="316457"/>
            <a:ext cx="7871650" cy="369332"/>
          </a:xfrm>
        </p:spPr>
        <p:txBody>
          <a:bodyPr lIns="0" tIns="0" rIns="0" bIns="0" anchor="t"/>
          <a:lstStyle/>
          <a:p>
            <a:r>
              <a:rPr lang="en-US" b="1">
                <a:cs typeface="Arial"/>
              </a:rPr>
              <a:t>Thank you very much</a:t>
            </a:r>
            <a:endParaRPr lang="en-US" b="1"/>
          </a:p>
        </p:txBody>
      </p:sp>
      <p:sp>
        <p:nvSpPr>
          <p:cNvPr id="4" name="Slide Number Placeholder 3"/>
          <p:cNvSpPr>
            <a:spLocks noGrp="1"/>
          </p:cNvSpPr>
          <p:nvPr>
            <p:ph type="sldNum" sz="quarter" idx="10"/>
          </p:nvPr>
        </p:nvSpPr>
        <p:spPr/>
        <p:txBody>
          <a:bodyPr/>
          <a:lstStyle/>
          <a:p>
            <a:fld id="{6B3B0B0F-E794-1244-9699-107C60B9C23A}" type="slidenum">
              <a:rPr lang="en-US" smtClean="0"/>
              <a:pPr/>
              <a:t>16</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sp>
        <p:nvSpPr>
          <p:cNvPr id="7" name="TextBox 6">
            <a:extLst>
              <a:ext uri="{FF2B5EF4-FFF2-40B4-BE49-F238E27FC236}">
                <a16:creationId xmlns:a16="http://schemas.microsoft.com/office/drawing/2014/main" id="{882B119B-D9F2-C645-3740-F60012224FE8}"/>
              </a:ext>
            </a:extLst>
          </p:cNvPr>
          <p:cNvSpPr txBox="1"/>
          <p:nvPr/>
        </p:nvSpPr>
        <p:spPr>
          <a:xfrm>
            <a:off x="4012992" y="2852409"/>
            <a:ext cx="4164840"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t>Any Questions?</a:t>
            </a:r>
            <a:endParaRPr lang="en-US" sz="3200">
              <a:cs typeface="Arial"/>
            </a:endParaRPr>
          </a:p>
        </p:txBody>
      </p:sp>
    </p:spTree>
    <p:extLst>
      <p:ext uri="{BB962C8B-B14F-4D97-AF65-F5344CB8AC3E}">
        <p14:creationId xmlns:p14="http://schemas.microsoft.com/office/powerpoint/2010/main" val="423467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06" y="316457"/>
            <a:ext cx="7871650" cy="369332"/>
          </a:xfrm>
        </p:spPr>
        <p:txBody>
          <a:bodyPr lIns="0" tIns="0" rIns="0" bIns="0" anchor="t"/>
          <a:lstStyle/>
          <a:p>
            <a:r>
              <a:rPr lang="en-US">
                <a:cs typeface="Arial"/>
              </a:rPr>
              <a:t>References and useful links</a:t>
            </a:r>
            <a:endParaRPr lang="en-US"/>
          </a:p>
        </p:txBody>
      </p:sp>
      <p:sp>
        <p:nvSpPr>
          <p:cNvPr id="4" name="Slide Number Placeholder 3"/>
          <p:cNvSpPr>
            <a:spLocks noGrp="1"/>
          </p:cNvSpPr>
          <p:nvPr>
            <p:ph type="sldNum" sz="quarter" idx="10"/>
          </p:nvPr>
        </p:nvSpPr>
        <p:spPr/>
        <p:txBody>
          <a:bodyPr/>
          <a:lstStyle/>
          <a:p>
            <a:fld id="{6B3B0B0F-E794-1244-9699-107C60B9C23A}" type="slidenum">
              <a:rPr lang="en-US" smtClean="0"/>
              <a:pPr/>
              <a:t>17</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sp>
        <p:nvSpPr>
          <p:cNvPr id="7" name="Content Placeholder 6">
            <a:extLst>
              <a:ext uri="{FF2B5EF4-FFF2-40B4-BE49-F238E27FC236}">
                <a16:creationId xmlns:a16="http://schemas.microsoft.com/office/drawing/2014/main" id="{642899A3-0BB6-2462-FD4A-62CB3DA18A5B}"/>
              </a:ext>
            </a:extLst>
          </p:cNvPr>
          <p:cNvSpPr>
            <a:spLocks noGrp="1"/>
          </p:cNvSpPr>
          <p:nvPr>
            <p:ph sz="quarter" idx="14"/>
          </p:nvPr>
        </p:nvSpPr>
        <p:spPr>
          <a:xfrm>
            <a:off x="883305" y="936000"/>
            <a:ext cx="7871651" cy="4986000"/>
          </a:xfrm>
        </p:spPr>
        <p:txBody>
          <a:bodyPr lIns="0" tIns="0" rIns="0" bIns="0" anchor="t"/>
          <a:lstStyle/>
          <a:p>
            <a:pPr marL="443865" lvl="1" indent="-266065">
              <a:lnSpc>
                <a:spcPct val="100000"/>
              </a:lnSpc>
              <a:spcBef>
                <a:spcPts val="400"/>
              </a:spcBef>
            </a:pPr>
            <a:r>
              <a:rPr lang="en-US">
                <a:latin typeface="Helvetica"/>
                <a:cs typeface="Helvetica"/>
                <a:hlinkClick r:id="rId2"/>
              </a:rPr>
              <a:t>https://permedcoe.github.io/mpi-in-container/</a:t>
            </a:r>
            <a:r>
              <a:rPr lang="en-US">
                <a:latin typeface="Helvetica"/>
                <a:cs typeface="Helvetica"/>
              </a:rPr>
              <a:t> </a:t>
            </a:r>
          </a:p>
          <a:p>
            <a:pPr marL="443865" lvl="1" indent="-266065">
              <a:lnSpc>
                <a:spcPct val="100000"/>
              </a:lnSpc>
              <a:spcBef>
                <a:spcPts val="400"/>
              </a:spcBef>
            </a:pPr>
            <a:r>
              <a:rPr lang="en-US">
                <a:latin typeface="Helvetica"/>
                <a:cs typeface="Helvetica"/>
                <a:hlinkClick r:id="rId3"/>
              </a:rPr>
              <a:t>https://docs.lumi-supercomputer.eu/runjobs/scheduled-jobs/container-jobs/</a:t>
            </a:r>
            <a:r>
              <a:rPr lang="en-US">
                <a:solidFill>
                  <a:srgbClr val="7F7F7F"/>
                </a:solidFill>
                <a:latin typeface="Helvetica"/>
                <a:cs typeface="Helvetica"/>
              </a:rPr>
              <a:t> </a:t>
            </a:r>
          </a:p>
          <a:p>
            <a:pPr marL="443865" lvl="1" indent="-266065">
              <a:lnSpc>
                <a:spcPct val="100000"/>
              </a:lnSpc>
              <a:spcBef>
                <a:spcPts val="400"/>
              </a:spcBef>
            </a:pPr>
            <a:r>
              <a:rPr lang="en-US">
                <a:solidFill>
                  <a:srgbClr val="7F7F7F"/>
                </a:solidFill>
                <a:ea typeface="+mn-lt"/>
                <a:cs typeface="+mn-lt"/>
                <a:hlinkClick r:id="rId4"/>
              </a:rPr>
              <a:t>https://confluence.ecmwf.int/display/OIFS/Getting+started+on+docker</a:t>
            </a:r>
            <a:endParaRPr lang="en-US">
              <a:solidFill>
                <a:srgbClr val="7F7F7F"/>
              </a:solidFill>
              <a:latin typeface="Helvetica"/>
              <a:ea typeface="+mn-lt"/>
              <a:cs typeface="Helvetica"/>
            </a:endParaRPr>
          </a:p>
          <a:p>
            <a:pPr marL="443865" lvl="1" indent="-266065">
              <a:lnSpc>
                <a:spcPct val="100000"/>
              </a:lnSpc>
              <a:spcBef>
                <a:spcPts val="400"/>
              </a:spcBef>
            </a:pPr>
            <a:endParaRPr lang="en-US">
              <a:solidFill>
                <a:srgbClr val="7F7F7F"/>
              </a:solidFill>
              <a:latin typeface="Arial"/>
              <a:cs typeface="Arial"/>
            </a:endParaRPr>
          </a:p>
        </p:txBody>
      </p:sp>
    </p:spTree>
    <p:extLst>
      <p:ext uri="{BB962C8B-B14F-4D97-AF65-F5344CB8AC3E}">
        <p14:creationId xmlns:p14="http://schemas.microsoft.com/office/powerpoint/2010/main" val="287792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CBE1-C619-087A-933E-7978DCA5A8FE}"/>
              </a:ext>
            </a:extLst>
          </p:cNvPr>
          <p:cNvSpPr>
            <a:spLocks noGrp="1"/>
          </p:cNvSpPr>
          <p:nvPr>
            <p:ph type="title"/>
          </p:nvPr>
        </p:nvSpPr>
        <p:spPr/>
        <p:txBody>
          <a:bodyPr lIns="0" tIns="0" rIns="0" bIns="0" anchor="t"/>
          <a:lstStyle/>
          <a:p>
            <a:r>
              <a:rPr lang="en-US" dirty="0">
                <a:cs typeface="Arial"/>
              </a:rPr>
              <a:t>More OSU results – pt2p2 latency and BW</a:t>
            </a:r>
            <a:endParaRPr lang="en-US" dirty="0"/>
          </a:p>
        </p:txBody>
      </p:sp>
      <p:sp>
        <p:nvSpPr>
          <p:cNvPr id="4" name="Slide Number Placeholder 3">
            <a:extLst>
              <a:ext uri="{FF2B5EF4-FFF2-40B4-BE49-F238E27FC236}">
                <a16:creationId xmlns:a16="http://schemas.microsoft.com/office/drawing/2014/main" id="{A9852B2A-B240-A932-4075-2C8E58403BCA}"/>
              </a:ext>
            </a:extLst>
          </p:cNvPr>
          <p:cNvSpPr>
            <a:spLocks noGrp="1"/>
          </p:cNvSpPr>
          <p:nvPr>
            <p:ph type="sldNum" sz="quarter" idx="10"/>
          </p:nvPr>
        </p:nvSpPr>
        <p:spPr/>
        <p:txBody>
          <a:bodyPr/>
          <a:lstStyle/>
          <a:p>
            <a:fld id="{6B3B0B0F-E794-1244-9699-107C60B9C23A}" type="slidenum">
              <a:rPr lang="en-US" smtClean="0"/>
              <a:pPr/>
              <a:t>18</a:t>
            </a:fld>
            <a:endParaRPr lang="en-US"/>
          </a:p>
        </p:txBody>
      </p:sp>
      <p:sp>
        <p:nvSpPr>
          <p:cNvPr id="5" name="Footer Placeholder 4">
            <a:extLst>
              <a:ext uri="{FF2B5EF4-FFF2-40B4-BE49-F238E27FC236}">
                <a16:creationId xmlns:a16="http://schemas.microsoft.com/office/drawing/2014/main" id="{1827F9AD-D721-51A7-B86B-4AFB05980B10}"/>
              </a:ext>
            </a:extLst>
          </p:cNvPr>
          <p:cNvSpPr>
            <a:spLocks noGrp="1"/>
          </p:cNvSpPr>
          <p:nvPr>
            <p:ph type="ftr" sz="quarter" idx="3"/>
          </p:nvPr>
        </p:nvSpPr>
        <p:spPr/>
        <p:txBody>
          <a:bodyPr/>
          <a:lstStyle/>
          <a:p>
            <a:pPr algn="ctr"/>
            <a:r>
              <a:rPr lang="en-US"/>
              <a:t>European Centre for Medium-Range Weather Forecasts</a:t>
            </a:r>
          </a:p>
        </p:txBody>
      </p:sp>
      <p:pic>
        <p:nvPicPr>
          <p:cNvPr id="10" name="Content Placeholder 9" descr="A graph with blue and orange lines&#10;&#10;Description automatically generated">
            <a:extLst>
              <a:ext uri="{FF2B5EF4-FFF2-40B4-BE49-F238E27FC236}">
                <a16:creationId xmlns:a16="http://schemas.microsoft.com/office/drawing/2014/main" id="{BFFB6B4B-793C-9F04-7066-767B2B30B281}"/>
              </a:ext>
            </a:extLst>
          </p:cNvPr>
          <p:cNvPicPr>
            <a:picLocks noGrp="1" noChangeAspect="1"/>
          </p:cNvPicPr>
          <p:nvPr>
            <p:ph sz="quarter" idx="14"/>
          </p:nvPr>
        </p:nvPicPr>
        <p:blipFill>
          <a:blip r:embed="rId3"/>
          <a:stretch>
            <a:fillRect/>
          </a:stretch>
        </p:blipFill>
        <p:spPr>
          <a:xfrm>
            <a:off x="6357953" y="1371600"/>
            <a:ext cx="5486400" cy="4114800"/>
          </a:xfrm>
        </p:spPr>
      </p:pic>
      <p:pic>
        <p:nvPicPr>
          <p:cNvPr id="11" name="Picture 10" descr="A graph with blue and orange lines&#10;&#10;Description automatically generated">
            <a:extLst>
              <a:ext uri="{FF2B5EF4-FFF2-40B4-BE49-F238E27FC236}">
                <a16:creationId xmlns:a16="http://schemas.microsoft.com/office/drawing/2014/main" id="{78132E3A-B549-2DC3-0D48-C9BA5BFA20B5}"/>
              </a:ext>
            </a:extLst>
          </p:cNvPr>
          <p:cNvPicPr>
            <a:picLocks noChangeAspect="1"/>
          </p:cNvPicPr>
          <p:nvPr/>
        </p:nvPicPr>
        <p:blipFill>
          <a:blip r:embed="rId4"/>
          <a:stretch>
            <a:fillRect/>
          </a:stretch>
        </p:blipFill>
        <p:spPr>
          <a:xfrm>
            <a:off x="609176" y="1372951"/>
            <a:ext cx="5486400" cy="4114800"/>
          </a:xfrm>
          <a:prstGeom prst="rect">
            <a:avLst/>
          </a:prstGeom>
        </p:spPr>
      </p:pic>
      <p:sp>
        <p:nvSpPr>
          <p:cNvPr id="12" name="TextBox 11">
            <a:extLst>
              <a:ext uri="{FF2B5EF4-FFF2-40B4-BE49-F238E27FC236}">
                <a16:creationId xmlns:a16="http://schemas.microsoft.com/office/drawing/2014/main" id="{36C97C8D-BA85-B377-2C50-57F388A19C38}"/>
              </a:ext>
            </a:extLst>
          </p:cNvPr>
          <p:cNvSpPr txBox="1"/>
          <p:nvPr/>
        </p:nvSpPr>
        <p:spPr>
          <a:xfrm>
            <a:off x="1523099" y="100429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Lower is better</a:t>
            </a:r>
            <a:endParaRPr lang="en-US" dirty="0"/>
          </a:p>
        </p:txBody>
      </p:sp>
      <p:sp>
        <p:nvSpPr>
          <p:cNvPr id="13" name="TextBox 12">
            <a:extLst>
              <a:ext uri="{FF2B5EF4-FFF2-40B4-BE49-F238E27FC236}">
                <a16:creationId xmlns:a16="http://schemas.microsoft.com/office/drawing/2014/main" id="{6E63C226-49C6-BEC7-0C8A-0CE86BC93238}"/>
              </a:ext>
            </a:extLst>
          </p:cNvPr>
          <p:cNvSpPr txBox="1"/>
          <p:nvPr/>
        </p:nvSpPr>
        <p:spPr>
          <a:xfrm>
            <a:off x="8213567" y="100429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Higher is better</a:t>
            </a:r>
            <a:endParaRPr lang="en-US" dirty="0"/>
          </a:p>
        </p:txBody>
      </p:sp>
      <p:sp>
        <p:nvSpPr>
          <p:cNvPr id="14" name="TextBox 13">
            <a:extLst>
              <a:ext uri="{FF2B5EF4-FFF2-40B4-BE49-F238E27FC236}">
                <a16:creationId xmlns:a16="http://schemas.microsoft.com/office/drawing/2014/main" id="{8977C8F8-E40B-5C81-E641-CFC2761E9DA5}"/>
              </a:ext>
            </a:extLst>
          </p:cNvPr>
          <p:cNvSpPr txBox="1"/>
          <p:nvPr/>
        </p:nvSpPr>
        <p:spPr>
          <a:xfrm>
            <a:off x="3077422" y="5630032"/>
            <a:ext cx="60343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Identical performance from container and host MPI </a:t>
            </a:r>
          </a:p>
        </p:txBody>
      </p:sp>
    </p:spTree>
    <p:extLst>
      <p:ext uri="{BB962C8B-B14F-4D97-AF65-F5344CB8AC3E}">
        <p14:creationId xmlns:p14="http://schemas.microsoft.com/office/powerpoint/2010/main" val="316944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p>
            <a:r>
              <a:rPr lang="en-US">
                <a:cs typeface="Arial"/>
              </a:rPr>
              <a:t>Who are we?</a:t>
            </a:r>
            <a:endParaRPr lang="en-US"/>
          </a:p>
        </p:txBody>
      </p:sp>
      <p:sp>
        <p:nvSpPr>
          <p:cNvPr id="4" name="Slide Number Placeholder 3"/>
          <p:cNvSpPr>
            <a:spLocks noGrp="1"/>
          </p:cNvSpPr>
          <p:nvPr>
            <p:ph type="sldNum" sz="quarter" idx="10"/>
          </p:nvPr>
        </p:nvSpPr>
        <p:spPr/>
        <p:txBody>
          <a:bodyPr/>
          <a:lstStyle/>
          <a:p>
            <a:fld id="{6B3B0B0F-E794-1244-9699-107C60B9C23A}" type="slidenum">
              <a:rPr lang="en-US" smtClean="0"/>
              <a:pPr/>
              <a:t>2</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pic>
        <p:nvPicPr>
          <p:cNvPr id="6" name="Picture 5" descr="A person with a beard&#10;&#10;Description automatically generated">
            <a:extLst>
              <a:ext uri="{FF2B5EF4-FFF2-40B4-BE49-F238E27FC236}">
                <a16:creationId xmlns:a16="http://schemas.microsoft.com/office/drawing/2014/main" id="{C5D25075-7031-13DE-242B-ED40706E3275}"/>
              </a:ext>
            </a:extLst>
          </p:cNvPr>
          <p:cNvPicPr>
            <a:picLocks noChangeAspect="1"/>
          </p:cNvPicPr>
          <p:nvPr/>
        </p:nvPicPr>
        <p:blipFill>
          <a:blip r:embed="rId2"/>
          <a:stretch>
            <a:fillRect/>
          </a:stretch>
        </p:blipFill>
        <p:spPr>
          <a:xfrm>
            <a:off x="2163739" y="1177814"/>
            <a:ext cx="1905000" cy="1914525"/>
          </a:xfrm>
          <a:prstGeom prst="rect">
            <a:avLst/>
          </a:prstGeom>
        </p:spPr>
      </p:pic>
      <p:sp>
        <p:nvSpPr>
          <p:cNvPr id="7" name="TextBox 6">
            <a:extLst>
              <a:ext uri="{FF2B5EF4-FFF2-40B4-BE49-F238E27FC236}">
                <a16:creationId xmlns:a16="http://schemas.microsoft.com/office/drawing/2014/main" id="{882B119B-D9F2-C645-3740-F60012224FE8}"/>
              </a:ext>
            </a:extLst>
          </p:cNvPr>
          <p:cNvSpPr txBox="1"/>
          <p:nvPr/>
        </p:nvSpPr>
        <p:spPr>
          <a:xfrm>
            <a:off x="1624633" y="3330080"/>
            <a:ext cx="299340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Armagan </a:t>
            </a:r>
            <a:r>
              <a:rPr lang="en-US" err="1"/>
              <a:t>Karatosun</a:t>
            </a:r>
            <a:r>
              <a:rPr lang="en-US"/>
              <a:t> </a:t>
            </a:r>
          </a:p>
          <a:p>
            <a:pPr algn="ctr"/>
            <a:r>
              <a:rPr lang="en-US"/>
              <a:t>Cloud Computing Engineer</a:t>
            </a:r>
            <a:endParaRPr lang="en-US">
              <a:ea typeface="Calibri"/>
              <a:cs typeface="Calibri"/>
            </a:endParaRPr>
          </a:p>
          <a:p>
            <a:pPr algn="ctr"/>
            <a:r>
              <a:rPr lang="en-US"/>
              <a:t>ECMWF</a:t>
            </a:r>
            <a:endParaRPr lang="en-US">
              <a:ea typeface="Calibri"/>
              <a:cs typeface="Calibri"/>
            </a:endParaRPr>
          </a:p>
        </p:txBody>
      </p:sp>
      <p:sp>
        <p:nvSpPr>
          <p:cNvPr id="8" name="TextBox 7">
            <a:extLst>
              <a:ext uri="{FF2B5EF4-FFF2-40B4-BE49-F238E27FC236}">
                <a16:creationId xmlns:a16="http://schemas.microsoft.com/office/drawing/2014/main" id="{731FF57B-5B46-CBBA-7640-67CCED0CBDAB}"/>
              </a:ext>
            </a:extLst>
          </p:cNvPr>
          <p:cNvSpPr txBox="1"/>
          <p:nvPr/>
        </p:nvSpPr>
        <p:spPr>
          <a:xfrm>
            <a:off x="5140657" y="545910"/>
            <a:ext cx="5618328"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cs typeface="Arial"/>
              </a:rPr>
              <a:t>Team Work</a:t>
            </a:r>
          </a:p>
          <a:p>
            <a:endParaRPr lang="en-GB">
              <a:cs typeface="Arial"/>
            </a:endParaRPr>
          </a:p>
          <a:p>
            <a:r>
              <a:rPr lang="en-US" sz="2000" b="1" dirty="0">
                <a:solidFill>
                  <a:srgbClr val="064E83"/>
                </a:solidFill>
                <a:cs typeface="Arial"/>
              </a:rPr>
              <a:t>Cathal O'Brien</a:t>
            </a:r>
            <a:r>
              <a:rPr lang="en-US" sz="2000" dirty="0">
                <a:solidFill>
                  <a:srgbClr val="064E83"/>
                </a:solidFill>
                <a:cs typeface="Arial"/>
              </a:rPr>
              <a:t> --&gt; on HPC-optimized Containers</a:t>
            </a:r>
            <a:endParaRPr lang="en-US" sz="2000" b="1" dirty="0">
              <a:solidFill>
                <a:srgbClr val="064E83"/>
              </a:solidFill>
              <a:cs typeface="Arial"/>
            </a:endParaRPr>
          </a:p>
          <a:p>
            <a:endParaRPr lang="en-US" sz="2000">
              <a:solidFill>
                <a:srgbClr val="064E83"/>
              </a:solidFill>
              <a:cs typeface="Arial"/>
            </a:endParaRPr>
          </a:p>
          <a:p>
            <a:r>
              <a:rPr lang="en-US" sz="2000" b="1" dirty="0">
                <a:solidFill>
                  <a:srgbClr val="064E83"/>
                </a:solidFill>
                <a:cs typeface="Arial"/>
              </a:rPr>
              <a:t>Paul Cresswell</a:t>
            </a:r>
            <a:r>
              <a:rPr lang="en-US" sz="2000" dirty="0">
                <a:solidFill>
                  <a:srgbClr val="064E83"/>
                </a:solidFill>
                <a:cs typeface="Arial"/>
              </a:rPr>
              <a:t> --&gt; Technical point of contact for IFS cycles</a:t>
            </a:r>
            <a:endParaRPr lang="en-US" sz="2000">
              <a:solidFill>
                <a:srgbClr val="000000"/>
              </a:solidFill>
              <a:cs typeface="Arial"/>
            </a:endParaRPr>
          </a:p>
          <a:p>
            <a:endParaRPr lang="en-US" sz="2000">
              <a:solidFill>
                <a:srgbClr val="064E83"/>
              </a:solidFill>
              <a:cs typeface="Arial"/>
            </a:endParaRPr>
          </a:p>
          <a:p>
            <a:r>
              <a:rPr lang="en-US" sz="2000" b="1" dirty="0">
                <a:solidFill>
                  <a:srgbClr val="064E83"/>
                </a:solidFill>
                <a:cs typeface="Arial"/>
              </a:rPr>
              <a:t>Adrian Hill </a:t>
            </a:r>
            <a:r>
              <a:rPr lang="en-US" sz="2000" dirty="0">
                <a:solidFill>
                  <a:srgbClr val="064E83"/>
                </a:solidFill>
                <a:cs typeface="Arial"/>
              </a:rPr>
              <a:t>--&gt; </a:t>
            </a:r>
            <a:r>
              <a:rPr lang="en-US" sz="2000" dirty="0" err="1">
                <a:solidFill>
                  <a:srgbClr val="064E83"/>
                </a:solidFill>
                <a:cs typeface="Arial"/>
              </a:rPr>
              <a:t>OpenIFS</a:t>
            </a:r>
            <a:r>
              <a:rPr lang="en-US" sz="2000" dirty="0">
                <a:solidFill>
                  <a:srgbClr val="064E83"/>
                </a:solidFill>
                <a:cs typeface="Arial"/>
              </a:rPr>
              <a:t> implementation </a:t>
            </a:r>
            <a:endParaRPr lang="en-GB" dirty="0">
              <a:cs typeface="Arial"/>
            </a:endParaRPr>
          </a:p>
        </p:txBody>
      </p:sp>
      <p:pic>
        <p:nvPicPr>
          <p:cNvPr id="9" name="Picture 8" descr="The Office Michael Scott GIF - The Office Michael Scott I Work With A Bunch  Of Nerds - Discover &amp; Share GIFs">
            <a:extLst>
              <a:ext uri="{FF2B5EF4-FFF2-40B4-BE49-F238E27FC236}">
                <a16:creationId xmlns:a16="http://schemas.microsoft.com/office/drawing/2014/main" id="{3C0E706E-EE0E-0EA0-AD44-D9866EEA8381}"/>
              </a:ext>
            </a:extLst>
          </p:cNvPr>
          <p:cNvPicPr>
            <a:picLocks noChangeAspect="1"/>
          </p:cNvPicPr>
          <p:nvPr/>
        </p:nvPicPr>
        <p:blipFill>
          <a:blip r:embed="rId3"/>
          <a:stretch>
            <a:fillRect/>
          </a:stretch>
        </p:blipFill>
        <p:spPr>
          <a:xfrm>
            <a:off x="7567683" y="3427365"/>
            <a:ext cx="4051110" cy="2698702"/>
          </a:xfrm>
          <a:prstGeom prst="rect">
            <a:avLst/>
          </a:prstGeom>
        </p:spPr>
      </p:pic>
      <p:sp>
        <p:nvSpPr>
          <p:cNvPr id="10" name="TextBox 9">
            <a:extLst>
              <a:ext uri="{FF2B5EF4-FFF2-40B4-BE49-F238E27FC236}">
                <a16:creationId xmlns:a16="http://schemas.microsoft.com/office/drawing/2014/main" id="{09D28491-C9B2-AFBB-10BE-F76771847F57}"/>
              </a:ext>
            </a:extLst>
          </p:cNvPr>
          <p:cNvSpPr txBox="1"/>
          <p:nvPr/>
        </p:nvSpPr>
        <p:spPr>
          <a:xfrm>
            <a:off x="5186149" y="3593911"/>
            <a:ext cx="18197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64E83"/>
                </a:solidFill>
                <a:cs typeface="Arial"/>
              </a:rPr>
              <a:t>and others...</a:t>
            </a:r>
            <a:endParaRPr lang="en-US"/>
          </a:p>
        </p:txBody>
      </p:sp>
    </p:spTree>
    <p:extLst>
      <p:ext uri="{BB962C8B-B14F-4D97-AF65-F5344CB8AC3E}">
        <p14:creationId xmlns:p14="http://schemas.microsoft.com/office/powerpoint/2010/main" val="317947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787" y="325881"/>
            <a:ext cx="7871650" cy="369332"/>
          </a:xfrm>
        </p:spPr>
        <p:txBody>
          <a:bodyPr lIns="0" tIns="0" rIns="0" bIns="0" anchor="t"/>
          <a:lstStyle/>
          <a:p>
            <a:r>
              <a:rPr lang="en-US">
                <a:cs typeface="Arial"/>
              </a:rPr>
              <a:t>Introduction</a:t>
            </a:r>
            <a:endParaRPr lang="en-US"/>
          </a:p>
        </p:txBody>
      </p:sp>
      <p:sp>
        <p:nvSpPr>
          <p:cNvPr id="3" name="Content Placeholder 2"/>
          <p:cNvSpPr>
            <a:spLocks noGrp="1"/>
          </p:cNvSpPr>
          <p:nvPr>
            <p:ph sz="quarter" idx="14"/>
          </p:nvPr>
        </p:nvSpPr>
        <p:spPr>
          <a:xfrm>
            <a:off x="795786" y="947374"/>
            <a:ext cx="9657233" cy="994031"/>
          </a:xfrm>
        </p:spPr>
        <p:txBody>
          <a:bodyPr lIns="0" tIns="0" rIns="0" bIns="0" anchor="t"/>
          <a:lstStyle/>
          <a:p>
            <a:pPr indent="0">
              <a:buNone/>
            </a:pPr>
            <a:r>
              <a:rPr lang="en-US">
                <a:ea typeface="+mn-lt"/>
                <a:cs typeface="+mn-lt"/>
              </a:rPr>
              <a:t>The IFS [1] (Integrated Forecast System) is a global numerical weather prediction system maintained by the European Centre for Medium-Range Weather Forecasts (ECMWF).</a:t>
            </a:r>
          </a:p>
          <a:p>
            <a:pPr indent="0">
              <a:buNone/>
            </a:pPr>
            <a:endParaRPr lang="en-US">
              <a:cs typeface="Arial"/>
            </a:endParaRPr>
          </a:p>
          <a:p>
            <a:pPr marL="285750" indent="-285750"/>
            <a:endParaRPr lang="en-US" sz="1100">
              <a:ea typeface="+mn-lt"/>
              <a:cs typeface="+mn-lt"/>
            </a:endParaRPr>
          </a:p>
        </p:txBody>
      </p:sp>
      <p:sp>
        <p:nvSpPr>
          <p:cNvPr id="4" name="Slide Number Placeholder 3"/>
          <p:cNvSpPr>
            <a:spLocks noGrp="1"/>
          </p:cNvSpPr>
          <p:nvPr>
            <p:ph type="sldNum" sz="quarter" idx="10"/>
          </p:nvPr>
        </p:nvSpPr>
        <p:spPr/>
        <p:txBody>
          <a:bodyPr/>
          <a:lstStyle/>
          <a:p>
            <a:fld id="{6B3B0B0F-E794-1244-9699-107C60B9C23A}" type="slidenum">
              <a:rPr lang="en-US" smtClean="0"/>
              <a:pPr/>
              <a:t>3</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sp>
        <p:nvSpPr>
          <p:cNvPr id="6" name="TextBox 5">
            <a:extLst>
              <a:ext uri="{FF2B5EF4-FFF2-40B4-BE49-F238E27FC236}">
                <a16:creationId xmlns:a16="http://schemas.microsoft.com/office/drawing/2014/main" id="{5E1A1B62-2148-EE3F-DE7E-E6DFE94B4DD4}"/>
              </a:ext>
            </a:extLst>
          </p:cNvPr>
          <p:cNvSpPr txBox="1"/>
          <p:nvPr/>
        </p:nvSpPr>
        <p:spPr>
          <a:xfrm>
            <a:off x="1376148" y="1842447"/>
            <a:ext cx="8780058" cy="31777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2200"/>
              </a:lnSpc>
              <a:spcBef>
                <a:spcPts val="1100"/>
              </a:spcBef>
              <a:buFont typeface="Arial"/>
              <a:buChar char="•"/>
            </a:pPr>
            <a:r>
              <a:rPr lang="en-US">
                <a:solidFill>
                  <a:srgbClr val="000000"/>
                </a:solidFill>
                <a:ea typeface="+mn-lt"/>
                <a:cs typeface="+mn-lt"/>
              </a:rPr>
              <a:t>It includes a sophisticated data assimilation system and global numerical model of the Earth system, as well as supporting infrastructure to make forecast products available to our Member and Co-operating States and other users.  </a:t>
            </a:r>
          </a:p>
          <a:p>
            <a:pPr marL="742950" lvl="1" indent="-285750">
              <a:lnSpc>
                <a:spcPts val="2200"/>
              </a:lnSpc>
              <a:spcBef>
                <a:spcPts val="1100"/>
              </a:spcBef>
              <a:buFont typeface="Courier New"/>
              <a:buChar char="o"/>
            </a:pPr>
            <a:r>
              <a:rPr lang="en-US">
                <a:solidFill>
                  <a:srgbClr val="000000"/>
                </a:solidFill>
                <a:ea typeface="+mn-lt"/>
                <a:cs typeface="+mn-lt"/>
              </a:rPr>
              <a:t>Undergoes regular updates - "Cycles"</a:t>
            </a:r>
            <a:endParaRPr lang="en-US">
              <a:solidFill>
                <a:srgbClr val="000000"/>
              </a:solidFill>
              <a:cs typeface="Arial"/>
            </a:endParaRPr>
          </a:p>
          <a:p>
            <a:pPr marL="285750" indent="-285750">
              <a:lnSpc>
                <a:spcPts val="2200"/>
              </a:lnSpc>
              <a:spcBef>
                <a:spcPts val="1100"/>
              </a:spcBef>
              <a:buFont typeface="Arial"/>
              <a:buChar char="•"/>
            </a:pPr>
            <a:r>
              <a:rPr lang="en-US" err="1">
                <a:cs typeface="Arial"/>
              </a:rPr>
              <a:t>OpenIFS</a:t>
            </a:r>
            <a:r>
              <a:rPr lang="en-US">
                <a:cs typeface="Arial"/>
              </a:rPr>
              <a:t> [2] </a:t>
            </a:r>
            <a:endParaRPr lang="en-US"/>
          </a:p>
          <a:p>
            <a:pPr marL="742950" lvl="1" indent="-285750">
              <a:lnSpc>
                <a:spcPts val="2200"/>
              </a:lnSpc>
              <a:spcBef>
                <a:spcPts val="1100"/>
              </a:spcBef>
              <a:buFont typeface="Courier New"/>
              <a:buChar char="o"/>
            </a:pPr>
            <a:r>
              <a:rPr lang="en-US">
                <a:solidFill>
                  <a:srgbClr val="212529"/>
                </a:solidFill>
                <a:ea typeface="+mn-lt"/>
                <a:cs typeface="+mn-lt"/>
              </a:rPr>
              <a:t>An easy-to-use version of the ECMWF IFS (Integrated Forecasting System). Provides the forecast capability of IFS (no data assimilation), supporting software, and documentation.</a:t>
            </a:r>
            <a:endParaRPr lang="en-US">
              <a:cs typeface="Arial"/>
            </a:endParaRPr>
          </a:p>
          <a:p>
            <a:pPr marL="285750" indent="-285750">
              <a:lnSpc>
                <a:spcPts val="2200"/>
              </a:lnSpc>
              <a:spcBef>
                <a:spcPts val="1100"/>
              </a:spcBef>
              <a:buFont typeface="Arial"/>
              <a:buChar char="•"/>
            </a:pPr>
            <a:r>
              <a:rPr lang="en-US">
                <a:cs typeface="Arial"/>
              </a:rPr>
              <a:t>AIFS [3] (machine learning model) </a:t>
            </a:r>
            <a:endParaRPr lang="en-GB">
              <a:cs typeface="Arial"/>
            </a:endParaRPr>
          </a:p>
        </p:txBody>
      </p:sp>
      <p:sp>
        <p:nvSpPr>
          <p:cNvPr id="8" name="TextBox 7">
            <a:extLst>
              <a:ext uri="{FF2B5EF4-FFF2-40B4-BE49-F238E27FC236}">
                <a16:creationId xmlns:a16="http://schemas.microsoft.com/office/drawing/2014/main" id="{C66D4947-D390-75F6-58D1-ACB0DAF9848B}"/>
              </a:ext>
            </a:extLst>
          </p:cNvPr>
          <p:cNvSpPr txBox="1"/>
          <p:nvPr/>
        </p:nvSpPr>
        <p:spPr>
          <a:xfrm>
            <a:off x="800668" y="5304431"/>
            <a:ext cx="794072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[1]</a:t>
            </a:r>
            <a:r>
              <a:rPr lang="en-US" sz="1100">
                <a:ea typeface="+mn-lt"/>
                <a:cs typeface="+mn-lt"/>
              </a:rPr>
              <a:t> </a:t>
            </a:r>
            <a:r>
              <a:rPr lang="en-US" sz="1100">
                <a:ea typeface="+mn-lt"/>
                <a:cs typeface="+mn-lt"/>
                <a:hlinkClick r:id="rId2"/>
              </a:rPr>
              <a:t>https://www.ecmwf.int/en/forecasts/documentation-and-support/changes-ecmwf-model</a:t>
            </a:r>
            <a:r>
              <a:rPr lang="en-US" sz="1100">
                <a:ea typeface="+mn-lt"/>
                <a:cs typeface="+mn-lt"/>
              </a:rPr>
              <a:t> </a:t>
            </a:r>
            <a:br>
              <a:rPr lang="en-US" sz="1100"/>
            </a:br>
            <a:r>
              <a:rPr lang="en-US" sz="1100"/>
              <a:t>[2] </a:t>
            </a:r>
            <a:r>
              <a:rPr lang="en-US" sz="1100">
                <a:hlinkClick r:id="rId3"/>
              </a:rPr>
              <a:t>https://www.ecmwf.int/en/research/projects/openifs</a:t>
            </a:r>
            <a:endParaRPr lang="en-US"/>
          </a:p>
          <a:p>
            <a:r>
              <a:rPr lang="en-US" sz="1100">
                <a:cs typeface="Arial"/>
              </a:rPr>
              <a:t>[3] </a:t>
            </a:r>
            <a:r>
              <a:rPr lang="en-US" sz="1100">
                <a:ea typeface="+mn-lt"/>
                <a:cs typeface="+mn-lt"/>
                <a:hlinkClick r:id="rId4"/>
              </a:rPr>
              <a:t>https://www.ecmwf.int/en/about/media-centre/aifs-blog/2023/ECMWF-unveils-alpha-version-of-new-ML-model</a:t>
            </a:r>
            <a:r>
              <a:rPr lang="en-US" sz="1100">
                <a:ea typeface="+mn-lt"/>
                <a:cs typeface="+mn-lt"/>
              </a:rPr>
              <a:t> </a:t>
            </a:r>
          </a:p>
        </p:txBody>
      </p:sp>
    </p:spTree>
    <p:extLst>
      <p:ext uri="{BB962C8B-B14F-4D97-AF65-F5344CB8AC3E}">
        <p14:creationId xmlns:p14="http://schemas.microsoft.com/office/powerpoint/2010/main" val="337025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4" y="337254"/>
            <a:ext cx="7871650" cy="369332"/>
          </a:xfrm>
        </p:spPr>
        <p:txBody>
          <a:bodyPr lIns="0" tIns="0" rIns="0" bIns="0" anchor="t"/>
          <a:lstStyle/>
          <a:p>
            <a:r>
              <a:rPr lang="en-US">
                <a:cs typeface="Arial"/>
              </a:rPr>
              <a:t>Motivation to run IFS in a Container</a:t>
            </a:r>
            <a:endParaRPr lang="en-US"/>
          </a:p>
        </p:txBody>
      </p:sp>
      <p:sp>
        <p:nvSpPr>
          <p:cNvPr id="3" name="Content Placeholder 2"/>
          <p:cNvSpPr>
            <a:spLocks noGrp="1"/>
          </p:cNvSpPr>
          <p:nvPr>
            <p:ph sz="quarter" idx="14"/>
          </p:nvPr>
        </p:nvSpPr>
        <p:spPr>
          <a:xfrm>
            <a:off x="784413" y="1061105"/>
            <a:ext cx="9657233" cy="994031"/>
          </a:xfrm>
        </p:spPr>
        <p:txBody>
          <a:bodyPr lIns="0" tIns="0" rIns="0" bIns="0" anchor="t"/>
          <a:lstStyle/>
          <a:p>
            <a:pPr indent="0">
              <a:buNone/>
            </a:pPr>
            <a:r>
              <a:rPr lang="en-US" sz="2000">
                <a:ea typeface="+mn-lt"/>
                <a:cs typeface="+mn-lt"/>
              </a:rPr>
              <a:t>Traditionally, ECMWF’s high-performance computing facility (HPCF) is responsible for operationally supporting the IFS cycles. However; </a:t>
            </a:r>
            <a:endParaRPr lang="en-US" sz="2000"/>
          </a:p>
          <a:p>
            <a:pPr indent="0">
              <a:buNone/>
            </a:pPr>
            <a:endParaRPr lang="en-US">
              <a:cs typeface="Arial"/>
            </a:endParaRPr>
          </a:p>
          <a:p>
            <a:pPr marL="285750" indent="-285750"/>
            <a:endParaRPr lang="en-US" sz="1100">
              <a:ea typeface="+mn-lt"/>
              <a:cs typeface="+mn-lt"/>
            </a:endParaRPr>
          </a:p>
        </p:txBody>
      </p:sp>
      <p:sp>
        <p:nvSpPr>
          <p:cNvPr id="4" name="Slide Number Placeholder 3"/>
          <p:cNvSpPr>
            <a:spLocks noGrp="1"/>
          </p:cNvSpPr>
          <p:nvPr>
            <p:ph type="sldNum" sz="quarter" idx="10"/>
          </p:nvPr>
        </p:nvSpPr>
        <p:spPr/>
        <p:txBody>
          <a:bodyPr/>
          <a:lstStyle/>
          <a:p>
            <a:fld id="{6B3B0B0F-E794-1244-9699-107C60B9C23A}" type="slidenum">
              <a:rPr lang="en-US" smtClean="0"/>
              <a:pPr/>
              <a:t>4</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sp>
        <p:nvSpPr>
          <p:cNvPr id="8" name="Content Placeholder 2">
            <a:extLst>
              <a:ext uri="{FF2B5EF4-FFF2-40B4-BE49-F238E27FC236}">
                <a16:creationId xmlns:a16="http://schemas.microsoft.com/office/drawing/2014/main" id="{671C8533-3826-2F09-106F-814CDEF78C62}"/>
              </a:ext>
            </a:extLst>
          </p:cNvPr>
          <p:cNvSpPr txBox="1">
            <a:spLocks/>
          </p:cNvSpPr>
          <p:nvPr/>
        </p:nvSpPr>
        <p:spPr>
          <a:xfrm>
            <a:off x="982305" y="2066490"/>
            <a:ext cx="7678307" cy="2324687"/>
          </a:xfrm>
          <a:prstGeom prst="rect">
            <a:avLst/>
          </a:prstGeom>
        </p:spPr>
        <p:txBody>
          <a:bodyPr lIns="0" tIns="0" rIns="0" bIns="0" anchor="t"/>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US" sz="2000">
                <a:ea typeface="+mn-lt"/>
                <a:cs typeface="+mn-lt"/>
              </a:rPr>
              <a:t>With the emergence of new cloud technologies, </a:t>
            </a:r>
            <a:endParaRPr lang="en-US" sz="2000">
              <a:cs typeface="Arial"/>
            </a:endParaRPr>
          </a:p>
          <a:p>
            <a:pPr marL="915670" lvl="1" indent="-269875">
              <a:buFont typeface="Courier New"/>
              <a:buChar char="o"/>
            </a:pPr>
            <a:r>
              <a:rPr lang="en-US" sz="2000">
                <a:ea typeface="+mn-lt"/>
                <a:cs typeface="+mn-lt"/>
              </a:rPr>
              <a:t>initiatives such as Destination Earth (</a:t>
            </a:r>
            <a:r>
              <a:rPr lang="en-US" sz="2000" err="1">
                <a:ea typeface="+mn-lt"/>
                <a:cs typeface="+mn-lt"/>
              </a:rPr>
              <a:t>DestinE</a:t>
            </a:r>
            <a:r>
              <a:rPr lang="en-US" sz="2000">
                <a:ea typeface="+mn-lt"/>
                <a:cs typeface="+mn-lt"/>
              </a:rPr>
              <a:t>)</a:t>
            </a:r>
            <a:endParaRPr lang="en-US" sz="2000">
              <a:cs typeface="Arial"/>
            </a:endParaRPr>
          </a:p>
          <a:p>
            <a:pPr marL="915670" lvl="1" indent="-269875">
              <a:buFont typeface="Courier New"/>
              <a:buChar char="o"/>
            </a:pPr>
            <a:r>
              <a:rPr lang="en-US" sz="2000">
                <a:ea typeface="+mn-lt"/>
                <a:cs typeface="+mn-lt"/>
              </a:rPr>
              <a:t>AI/ML or GPU-optimized workloads</a:t>
            </a:r>
          </a:p>
          <a:p>
            <a:pPr marL="285750" indent="-285750"/>
            <a:r>
              <a:rPr lang="en-US" sz="2000">
                <a:ea typeface="+mn-lt"/>
                <a:cs typeface="+mn-lt"/>
              </a:rPr>
              <a:t>Possibility to run IFS on external HPC systems (e.g., </a:t>
            </a:r>
            <a:r>
              <a:rPr lang="en-US" sz="2000" err="1">
                <a:ea typeface="+mn-lt"/>
                <a:cs typeface="+mn-lt"/>
              </a:rPr>
              <a:t>EuroHPC</a:t>
            </a:r>
            <a:r>
              <a:rPr lang="en-US" sz="2000">
                <a:ea typeface="+mn-lt"/>
                <a:cs typeface="+mn-lt"/>
              </a:rPr>
              <a:t>)</a:t>
            </a:r>
          </a:p>
          <a:p>
            <a:pPr marL="285750" indent="-285750"/>
            <a:r>
              <a:rPr lang="en-US" sz="2000">
                <a:ea typeface="+mn-lt"/>
                <a:cs typeface="+mn-lt"/>
              </a:rPr>
              <a:t>Growth of </a:t>
            </a:r>
            <a:r>
              <a:rPr lang="en-US" sz="2000" err="1">
                <a:ea typeface="+mn-lt"/>
                <a:cs typeface="+mn-lt"/>
              </a:rPr>
              <a:t>OpenIFS</a:t>
            </a:r>
            <a:r>
              <a:rPr lang="en-US" sz="2000">
                <a:ea typeface="+mn-lt"/>
                <a:cs typeface="+mn-lt"/>
              </a:rPr>
              <a:t> users within Europe and around the globe</a:t>
            </a:r>
            <a:endParaRPr lang="en-US" sz="2000">
              <a:cs typeface="Arial"/>
            </a:endParaRPr>
          </a:p>
          <a:p>
            <a:pPr marL="285750" indent="-285750"/>
            <a:endParaRPr lang="en-US">
              <a:ea typeface="+mn-lt"/>
              <a:cs typeface="+mn-lt"/>
            </a:endParaRPr>
          </a:p>
          <a:p>
            <a:pPr marL="285750" indent="-285750"/>
            <a:endParaRPr lang="en-US" sz="1100">
              <a:ea typeface="+mn-lt"/>
              <a:cs typeface="+mn-lt"/>
            </a:endParaRPr>
          </a:p>
        </p:txBody>
      </p:sp>
      <p:sp>
        <p:nvSpPr>
          <p:cNvPr id="9" name="TextBox 8">
            <a:extLst>
              <a:ext uri="{FF2B5EF4-FFF2-40B4-BE49-F238E27FC236}">
                <a16:creationId xmlns:a16="http://schemas.microsoft.com/office/drawing/2014/main" id="{517CE934-A5A9-C5B2-30D3-6F8DB75D45F0}"/>
              </a:ext>
            </a:extLst>
          </p:cNvPr>
          <p:cNvSpPr txBox="1"/>
          <p:nvPr/>
        </p:nvSpPr>
        <p:spPr>
          <a:xfrm>
            <a:off x="2176817" y="4644789"/>
            <a:ext cx="911215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 the need to run IFS outside of ECMWF's computing facilities became more evident.</a:t>
            </a:r>
            <a:r>
              <a:rPr lang="en-GB" sz="2000">
                <a:cs typeface="Arial"/>
              </a:rPr>
              <a:t>​</a:t>
            </a:r>
          </a:p>
        </p:txBody>
      </p:sp>
    </p:spTree>
    <p:extLst>
      <p:ext uri="{BB962C8B-B14F-4D97-AF65-F5344CB8AC3E}">
        <p14:creationId xmlns:p14="http://schemas.microsoft.com/office/powerpoint/2010/main" val="157265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056" y="314507"/>
            <a:ext cx="7871650" cy="369332"/>
          </a:xfrm>
        </p:spPr>
        <p:txBody>
          <a:bodyPr lIns="0" tIns="0" rIns="0" bIns="0" anchor="t"/>
          <a:lstStyle/>
          <a:p>
            <a:r>
              <a:rPr lang="en-US">
                <a:cs typeface="Arial"/>
              </a:rPr>
              <a:t>From humble </a:t>
            </a:r>
            <a:r>
              <a:rPr lang="en-US">
                <a:ea typeface="+mj-lt"/>
                <a:cs typeface="+mj-lt"/>
              </a:rPr>
              <a:t>beginnings</a:t>
            </a:r>
            <a:endParaRPr lang="en-US" err="1"/>
          </a:p>
        </p:txBody>
      </p:sp>
      <p:sp>
        <p:nvSpPr>
          <p:cNvPr id="3" name="Content Placeholder 2"/>
          <p:cNvSpPr>
            <a:spLocks noGrp="1"/>
          </p:cNvSpPr>
          <p:nvPr>
            <p:ph sz="quarter" idx="14"/>
          </p:nvPr>
        </p:nvSpPr>
        <p:spPr>
          <a:xfrm>
            <a:off x="704801" y="981493"/>
            <a:ext cx="9657233" cy="994031"/>
          </a:xfrm>
        </p:spPr>
        <p:txBody>
          <a:bodyPr lIns="0" tIns="0" rIns="0" bIns="0" anchor="t"/>
          <a:lstStyle/>
          <a:p>
            <a:pPr indent="0">
              <a:lnSpc>
                <a:spcPct val="90000"/>
              </a:lnSpc>
              <a:spcBef>
                <a:spcPts val="1000"/>
              </a:spcBef>
              <a:buNone/>
            </a:pPr>
            <a:r>
              <a:rPr lang="en-GB" sz="2000">
                <a:ea typeface="+mn-lt"/>
                <a:cs typeface="+mn-lt"/>
              </a:rPr>
              <a:t>IFS has a testing suite called "</a:t>
            </a:r>
            <a:r>
              <a:rPr lang="en-GB" sz="2000" b="1" err="1">
                <a:ea typeface="+mn-lt"/>
                <a:cs typeface="+mn-lt"/>
              </a:rPr>
              <a:t>ifstest</a:t>
            </a:r>
            <a:r>
              <a:rPr lang="en-GB" sz="2000">
                <a:ea typeface="+mn-lt"/>
                <a:cs typeface="+mn-lt"/>
              </a:rPr>
              <a:t>" which can build the full IFS and its dependencies (e.g. </a:t>
            </a:r>
            <a:r>
              <a:rPr lang="en-GB" sz="2000" err="1">
                <a:ea typeface="+mn-lt"/>
                <a:cs typeface="+mn-lt"/>
              </a:rPr>
              <a:t>ecCodes</a:t>
            </a:r>
            <a:r>
              <a:rPr lang="en-GB" sz="2000">
                <a:ea typeface="+mn-lt"/>
                <a:cs typeface="+mn-lt"/>
              </a:rPr>
              <a:t>) and run a set of tests. </a:t>
            </a:r>
            <a:endParaRPr lang="en-US" sz="2000">
              <a:ea typeface="+mn-lt"/>
              <a:cs typeface="+mn-lt"/>
            </a:endParaRPr>
          </a:p>
          <a:p>
            <a:pPr marL="342900" indent="-342900">
              <a:lnSpc>
                <a:spcPct val="90000"/>
              </a:lnSpc>
              <a:spcBef>
                <a:spcPts val="1000"/>
              </a:spcBef>
            </a:pPr>
            <a:r>
              <a:rPr lang="en-GB" sz="2000">
                <a:ea typeface="+mn-lt"/>
                <a:cs typeface="+mn-lt"/>
              </a:rPr>
              <a:t>These are </a:t>
            </a:r>
            <a:r>
              <a:rPr lang="en-GB" sz="2000" b="1">
                <a:ea typeface="+mn-lt"/>
                <a:cs typeface="+mn-lt"/>
              </a:rPr>
              <a:t>self-contained </a:t>
            </a:r>
            <a:r>
              <a:rPr lang="en-GB" sz="2000">
                <a:ea typeface="+mn-lt"/>
                <a:cs typeface="+mn-lt"/>
              </a:rPr>
              <a:t>meaning, there is no need for some internal dependencies (</a:t>
            </a:r>
            <a:r>
              <a:rPr lang="en-GB" sz="2000" err="1">
                <a:ea typeface="+mn-lt"/>
                <a:cs typeface="+mn-lt"/>
              </a:rPr>
              <a:t>e.g</a:t>
            </a:r>
            <a:r>
              <a:rPr lang="en-GB" sz="2000">
                <a:ea typeface="+mn-lt"/>
                <a:cs typeface="+mn-lt"/>
              </a:rPr>
              <a:t>, MARS or </a:t>
            </a:r>
            <a:r>
              <a:rPr lang="en-GB" sz="2000" err="1">
                <a:ea typeface="+mn-lt"/>
                <a:cs typeface="+mn-lt"/>
              </a:rPr>
              <a:t>ecFlow</a:t>
            </a:r>
            <a:r>
              <a:rPr lang="en-GB" sz="2000">
                <a:ea typeface="+mn-lt"/>
                <a:cs typeface="+mn-lt"/>
              </a:rPr>
              <a:t>)</a:t>
            </a:r>
          </a:p>
          <a:p>
            <a:pPr marL="342900" indent="-342900">
              <a:lnSpc>
                <a:spcPct val="90000"/>
              </a:lnSpc>
              <a:spcBef>
                <a:spcPts val="1000"/>
              </a:spcBef>
            </a:pPr>
            <a:r>
              <a:rPr lang="en-GB" sz="2000">
                <a:ea typeface="+mn-lt"/>
                <a:cs typeface="+mn-lt"/>
              </a:rPr>
              <a:t>Allows individual developers to run tests on their local environments to get quick feedback as they work on a branch.</a:t>
            </a:r>
            <a:r>
              <a:rPr lang="en-GB" sz="1400">
                <a:ea typeface="+mn-lt"/>
                <a:cs typeface="+mn-lt"/>
              </a:rPr>
              <a:t> </a:t>
            </a:r>
            <a:r>
              <a:rPr lang="en-US" sz="1400">
                <a:ea typeface="+mn-lt"/>
                <a:cs typeface="+mn-lt"/>
              </a:rPr>
              <a:t> </a:t>
            </a:r>
            <a:endParaRPr lang="en-GB" sz="1400">
              <a:ea typeface="+mn-lt"/>
              <a:cs typeface="+mn-lt"/>
            </a:endParaRPr>
          </a:p>
          <a:p>
            <a:pPr indent="0">
              <a:lnSpc>
                <a:spcPct val="90000"/>
              </a:lnSpc>
              <a:spcBef>
                <a:spcPts val="1000"/>
              </a:spcBef>
              <a:buNone/>
            </a:pPr>
            <a:endParaRPr lang="en-GB" sz="2000" b="1">
              <a:cs typeface="Arial"/>
            </a:endParaRPr>
          </a:p>
          <a:p>
            <a:pPr indent="0">
              <a:lnSpc>
                <a:spcPct val="90000"/>
              </a:lnSpc>
              <a:spcBef>
                <a:spcPts val="1000"/>
              </a:spcBef>
              <a:buNone/>
            </a:pPr>
            <a:r>
              <a:rPr lang="en-GB" sz="2000" b="1">
                <a:cs typeface="Arial"/>
              </a:rPr>
              <a:t>Problem Solved? Not really...</a:t>
            </a:r>
            <a:endParaRPr lang="en-GB">
              <a:cs typeface="Arial"/>
            </a:endParaRPr>
          </a:p>
          <a:p>
            <a:pPr indent="0">
              <a:buNone/>
            </a:pPr>
            <a:endParaRPr lang="en-US">
              <a:ea typeface="+mn-lt"/>
              <a:cs typeface="+mn-lt"/>
            </a:endParaRPr>
          </a:p>
          <a:p>
            <a:pPr marL="285750" indent="-285750"/>
            <a:endParaRPr lang="en-US" sz="1100">
              <a:ea typeface="+mn-lt"/>
              <a:cs typeface="+mn-lt"/>
            </a:endParaRPr>
          </a:p>
        </p:txBody>
      </p:sp>
      <p:sp>
        <p:nvSpPr>
          <p:cNvPr id="4" name="Slide Number Placeholder 3"/>
          <p:cNvSpPr>
            <a:spLocks noGrp="1"/>
          </p:cNvSpPr>
          <p:nvPr>
            <p:ph type="sldNum" sz="quarter" idx="10"/>
          </p:nvPr>
        </p:nvSpPr>
        <p:spPr/>
        <p:txBody>
          <a:bodyPr/>
          <a:lstStyle/>
          <a:p>
            <a:fld id="{6B3B0B0F-E794-1244-9699-107C60B9C23A}" type="slidenum">
              <a:rPr lang="en-US" smtClean="0"/>
              <a:pPr/>
              <a:t>5</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sp>
        <p:nvSpPr>
          <p:cNvPr id="6" name="TextBox 5">
            <a:extLst>
              <a:ext uri="{FF2B5EF4-FFF2-40B4-BE49-F238E27FC236}">
                <a16:creationId xmlns:a16="http://schemas.microsoft.com/office/drawing/2014/main" id="{1372FD67-7144-4782-35DA-042C03B2B4AA}"/>
              </a:ext>
            </a:extLst>
          </p:cNvPr>
          <p:cNvSpPr txBox="1"/>
          <p:nvPr/>
        </p:nvSpPr>
        <p:spPr>
          <a:xfrm>
            <a:off x="1175982" y="3905534"/>
            <a:ext cx="870272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0365" indent="-380365">
              <a:buFont typeface=""/>
              <a:buChar char="•"/>
            </a:pPr>
            <a:r>
              <a:rPr lang="en-GB" sz="2000">
                <a:latin typeface="Arial"/>
                <a:cs typeface="Arial"/>
              </a:rPr>
              <a:t>Although "this is great™", it still involves a lot of "brew install" stuff that developers should not worry about in the first place. </a:t>
            </a:r>
            <a:r>
              <a:rPr lang="en-US" sz="2000">
                <a:latin typeface="Arial"/>
                <a:cs typeface="Arial"/>
              </a:rPr>
              <a:t>​</a:t>
            </a:r>
            <a:endParaRPr lang="en-US"/>
          </a:p>
          <a:p>
            <a:pPr marL="380365" indent="-380365">
              <a:buFont typeface=""/>
              <a:buChar char="•"/>
            </a:pPr>
            <a:endParaRPr lang="en-US" sz="2000">
              <a:latin typeface="Arial"/>
              <a:cs typeface="Arial"/>
            </a:endParaRPr>
          </a:p>
          <a:p>
            <a:pPr marL="380365" indent="-380365">
              <a:buFont typeface=""/>
              <a:buChar char="•"/>
            </a:pPr>
            <a:r>
              <a:rPr lang="en-GB" sz="2000">
                <a:latin typeface="Arial"/>
                <a:cs typeface="Arial"/>
              </a:rPr>
              <a:t>In addition, the developer is bound with the SW available on HPC/their local machine. </a:t>
            </a:r>
          </a:p>
        </p:txBody>
      </p:sp>
      <p:sp>
        <p:nvSpPr>
          <p:cNvPr id="7" name="TextBox 6">
            <a:extLst>
              <a:ext uri="{FF2B5EF4-FFF2-40B4-BE49-F238E27FC236}">
                <a16:creationId xmlns:a16="http://schemas.microsoft.com/office/drawing/2014/main" id="{2C890E5B-A2AC-9411-AF9A-8370020515AD}"/>
              </a:ext>
            </a:extLst>
          </p:cNvPr>
          <p:cNvSpPr txBox="1"/>
          <p:nvPr/>
        </p:nvSpPr>
        <p:spPr>
          <a:xfrm>
            <a:off x="5634252" y="5770729"/>
            <a:ext cx="54727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Still, this showed that it </a:t>
            </a:r>
            <a:r>
              <a:rPr lang="en-GB" b="1">
                <a:latin typeface="Arial"/>
                <a:cs typeface="Arial"/>
              </a:rPr>
              <a:t>can </a:t>
            </a:r>
            <a:r>
              <a:rPr lang="en-GB">
                <a:latin typeface="Arial"/>
                <a:cs typeface="Arial"/>
              </a:rPr>
              <a:t>work outside of HPC.</a:t>
            </a:r>
          </a:p>
        </p:txBody>
      </p:sp>
    </p:spTree>
    <p:extLst>
      <p:ext uri="{BB962C8B-B14F-4D97-AF65-F5344CB8AC3E}">
        <p14:creationId xmlns:p14="http://schemas.microsoft.com/office/powerpoint/2010/main" val="20770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264" y="325881"/>
            <a:ext cx="7871650" cy="369332"/>
          </a:xfrm>
        </p:spPr>
        <p:txBody>
          <a:bodyPr lIns="0" tIns="0" rIns="0" bIns="0" anchor="t"/>
          <a:lstStyle/>
          <a:p>
            <a:r>
              <a:rPr lang="en-US">
                <a:cs typeface="Arial"/>
              </a:rPr>
              <a:t>To</a:t>
            </a:r>
            <a:r>
              <a:rPr lang="en-US">
                <a:ea typeface="+mj-lt"/>
                <a:cs typeface="+mj-lt"/>
              </a:rPr>
              <a:t> an idea</a:t>
            </a:r>
            <a:endParaRPr lang="en-US"/>
          </a:p>
        </p:txBody>
      </p:sp>
      <p:sp>
        <p:nvSpPr>
          <p:cNvPr id="3" name="Content Placeholder 2"/>
          <p:cNvSpPr>
            <a:spLocks noGrp="1"/>
          </p:cNvSpPr>
          <p:nvPr>
            <p:ph sz="quarter" idx="14"/>
          </p:nvPr>
        </p:nvSpPr>
        <p:spPr>
          <a:xfrm>
            <a:off x="932263" y="992866"/>
            <a:ext cx="9270547" cy="2961583"/>
          </a:xfrm>
        </p:spPr>
        <p:txBody>
          <a:bodyPr lIns="0" tIns="0" rIns="0" bIns="0" anchor="t"/>
          <a:lstStyle/>
          <a:p>
            <a:pPr indent="0">
              <a:lnSpc>
                <a:spcPct val="90000"/>
              </a:lnSpc>
              <a:spcBef>
                <a:spcPts val="1000"/>
              </a:spcBef>
              <a:buNone/>
            </a:pPr>
            <a:r>
              <a:rPr lang="en-GB" sz="2000">
                <a:ea typeface="+mn-lt"/>
                <a:cs typeface="+mn-lt"/>
              </a:rPr>
              <a:t>An idea might be to provide "</a:t>
            </a:r>
            <a:r>
              <a:rPr lang="en-GB" sz="2000" b="1">
                <a:ea typeface="+mn-lt"/>
                <a:cs typeface="+mn-lt"/>
              </a:rPr>
              <a:t>disposable</a:t>
            </a:r>
            <a:r>
              <a:rPr lang="en-GB" sz="2000">
                <a:ea typeface="+mn-lt"/>
                <a:cs typeface="+mn-lt"/>
              </a:rPr>
              <a:t>" environments for the developers;</a:t>
            </a:r>
            <a:endParaRPr lang="en-US"/>
          </a:p>
          <a:p>
            <a:pPr marL="342900" indent="-342900">
              <a:lnSpc>
                <a:spcPct val="90000"/>
              </a:lnSpc>
              <a:spcBef>
                <a:spcPts val="1000"/>
              </a:spcBef>
            </a:pPr>
            <a:endParaRPr lang="en-GB" sz="2000">
              <a:ea typeface="+mn-lt"/>
              <a:cs typeface="+mn-lt"/>
            </a:endParaRPr>
          </a:p>
          <a:p>
            <a:pPr marL="342900" indent="-342900">
              <a:lnSpc>
                <a:spcPct val="90000"/>
              </a:lnSpc>
              <a:spcBef>
                <a:spcPts val="1000"/>
              </a:spcBef>
            </a:pPr>
            <a:r>
              <a:rPr lang="en-GB" sz="2000">
                <a:ea typeface="+mn-lt"/>
                <a:cs typeface="+mn-lt"/>
              </a:rPr>
              <a:t>They can trigger the tests with the desired compiler versions</a:t>
            </a:r>
            <a:endParaRPr lang="en-GB">
              <a:ea typeface="+mn-lt"/>
              <a:cs typeface="+mn-lt"/>
            </a:endParaRPr>
          </a:p>
          <a:p>
            <a:pPr marL="342900" indent="-342900">
              <a:lnSpc>
                <a:spcPct val="90000"/>
              </a:lnSpc>
              <a:spcBef>
                <a:spcPts val="1000"/>
              </a:spcBef>
            </a:pPr>
            <a:r>
              <a:rPr lang="en-GB" sz="2000">
                <a:ea typeface="+mn-lt"/>
                <a:cs typeface="+mn-lt"/>
              </a:rPr>
              <a:t>With different compilers (GNU vs Intel). </a:t>
            </a:r>
            <a:endParaRPr lang="en-GB">
              <a:cs typeface="Arial"/>
            </a:endParaRPr>
          </a:p>
          <a:p>
            <a:pPr marL="342900" indent="-342900">
              <a:lnSpc>
                <a:spcPct val="90000"/>
              </a:lnSpc>
              <a:spcBef>
                <a:spcPts val="1000"/>
              </a:spcBef>
            </a:pPr>
            <a:r>
              <a:rPr lang="en-GB" sz="2000">
                <a:cs typeface="Arial"/>
              </a:rPr>
              <a:t>Optimized and </a:t>
            </a:r>
            <a:r>
              <a:rPr lang="en-GB" sz="2000">
                <a:ea typeface="+mn-lt"/>
                <a:cs typeface="+mn-lt"/>
              </a:rPr>
              <a:t>centralized </a:t>
            </a:r>
            <a:r>
              <a:rPr lang="en-GB" sz="2000">
                <a:cs typeface="Arial"/>
              </a:rPr>
              <a:t>builds</a:t>
            </a:r>
          </a:p>
          <a:p>
            <a:pPr marL="342900" indent="-342900">
              <a:lnSpc>
                <a:spcPct val="90000"/>
              </a:lnSpc>
              <a:spcBef>
                <a:spcPts val="1000"/>
              </a:spcBef>
            </a:pPr>
            <a:r>
              <a:rPr lang="en-GB" sz="2000">
                <a:cs typeface="Arial"/>
              </a:rPr>
              <a:t>On different platforms ( </a:t>
            </a:r>
            <a:r>
              <a:rPr lang="en-GB" sz="2000">
                <a:ea typeface="+mn-lt"/>
                <a:cs typeface="+mn-lt"/>
              </a:rPr>
              <a:t>generic x86-64 or HPC)</a:t>
            </a:r>
            <a:endParaRPr lang="en-GB" sz="2000">
              <a:cs typeface="Arial"/>
            </a:endParaRPr>
          </a:p>
          <a:p>
            <a:pPr marL="342900" indent="-342900">
              <a:lnSpc>
                <a:spcPct val="90000"/>
              </a:lnSpc>
              <a:spcBef>
                <a:spcPts val="1000"/>
              </a:spcBef>
            </a:pPr>
            <a:endParaRPr lang="en-GB" sz="2000">
              <a:ea typeface="+mn-lt"/>
              <a:cs typeface="+mn-lt"/>
            </a:endParaRPr>
          </a:p>
          <a:p>
            <a:pPr indent="0">
              <a:lnSpc>
                <a:spcPct val="90000"/>
              </a:lnSpc>
              <a:spcBef>
                <a:spcPts val="1000"/>
              </a:spcBef>
              <a:buNone/>
            </a:pPr>
            <a:endParaRPr lang="en-GB" sz="2000" b="1">
              <a:ea typeface="+mn-lt"/>
              <a:cs typeface="+mn-lt"/>
            </a:endParaRPr>
          </a:p>
          <a:p>
            <a:pPr indent="0">
              <a:lnSpc>
                <a:spcPct val="90000"/>
              </a:lnSpc>
              <a:spcBef>
                <a:spcPts val="1000"/>
              </a:spcBef>
              <a:buNone/>
            </a:pPr>
            <a:endParaRPr lang="en-GB" sz="2000" b="1">
              <a:ea typeface="+mn-lt"/>
              <a:cs typeface="+mn-lt"/>
            </a:endParaRPr>
          </a:p>
          <a:p>
            <a:pPr indent="0">
              <a:buNone/>
            </a:pPr>
            <a:endParaRPr lang="en-US">
              <a:ea typeface="+mn-lt"/>
              <a:cs typeface="+mn-lt"/>
            </a:endParaRPr>
          </a:p>
          <a:p>
            <a:pPr marL="285750" indent="-285750"/>
            <a:endParaRPr lang="en-US" sz="1100">
              <a:ea typeface="+mn-lt"/>
              <a:cs typeface="+mn-lt"/>
            </a:endParaRPr>
          </a:p>
        </p:txBody>
      </p:sp>
      <p:sp>
        <p:nvSpPr>
          <p:cNvPr id="4" name="Slide Number Placeholder 3"/>
          <p:cNvSpPr>
            <a:spLocks noGrp="1"/>
          </p:cNvSpPr>
          <p:nvPr>
            <p:ph type="sldNum" sz="quarter" idx="10"/>
          </p:nvPr>
        </p:nvSpPr>
        <p:spPr/>
        <p:txBody>
          <a:bodyPr/>
          <a:lstStyle/>
          <a:p>
            <a:fld id="{6B3B0B0F-E794-1244-9699-107C60B9C23A}" type="slidenum">
              <a:rPr lang="en-US" smtClean="0"/>
              <a:pPr/>
              <a:t>6</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pic>
        <p:nvPicPr>
          <p:cNvPr id="8" name="Picture 7" descr="Daniel Dib on X: &quot;Brilliant Dilbert comic. Hitting a little too close to  home... https://t.co/axDlwj7bYB&quot; / X">
            <a:extLst>
              <a:ext uri="{FF2B5EF4-FFF2-40B4-BE49-F238E27FC236}">
                <a16:creationId xmlns:a16="http://schemas.microsoft.com/office/drawing/2014/main" id="{BC2F5175-E58F-4B1D-C051-62EB81B457C9}"/>
              </a:ext>
            </a:extLst>
          </p:cNvPr>
          <p:cNvPicPr>
            <a:picLocks noChangeAspect="1"/>
          </p:cNvPicPr>
          <p:nvPr/>
        </p:nvPicPr>
        <p:blipFill>
          <a:blip r:embed="rId2"/>
          <a:stretch>
            <a:fillRect/>
          </a:stretch>
        </p:blipFill>
        <p:spPr>
          <a:xfrm>
            <a:off x="4526857" y="3703550"/>
            <a:ext cx="7455876" cy="2371519"/>
          </a:xfrm>
          <a:prstGeom prst="rect">
            <a:avLst/>
          </a:prstGeom>
        </p:spPr>
      </p:pic>
    </p:spTree>
    <p:extLst>
      <p:ext uri="{BB962C8B-B14F-4D97-AF65-F5344CB8AC3E}">
        <p14:creationId xmlns:p14="http://schemas.microsoft.com/office/powerpoint/2010/main" val="379264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145" y="314507"/>
            <a:ext cx="7871650" cy="369332"/>
          </a:xfrm>
        </p:spPr>
        <p:txBody>
          <a:bodyPr lIns="0" tIns="0" rIns="0" bIns="0" anchor="t"/>
          <a:lstStyle/>
          <a:p>
            <a:r>
              <a:rPr lang="en-US">
                <a:cs typeface="Arial"/>
              </a:rPr>
              <a:t>How?</a:t>
            </a:r>
            <a:endParaRPr lang="en-US"/>
          </a:p>
        </p:txBody>
      </p:sp>
      <p:sp>
        <p:nvSpPr>
          <p:cNvPr id="3" name="Content Placeholder 2"/>
          <p:cNvSpPr>
            <a:spLocks noGrp="1"/>
          </p:cNvSpPr>
          <p:nvPr>
            <p:ph sz="quarter" idx="14"/>
          </p:nvPr>
        </p:nvSpPr>
        <p:spPr>
          <a:xfrm>
            <a:off x="898144" y="924628"/>
            <a:ext cx="9270547" cy="1790151"/>
          </a:xfrm>
        </p:spPr>
        <p:txBody>
          <a:bodyPr lIns="0" tIns="0" rIns="0" bIns="0" anchor="t"/>
          <a:lstStyle/>
          <a:p>
            <a:pPr indent="0">
              <a:lnSpc>
                <a:spcPct val="100000"/>
              </a:lnSpc>
              <a:spcBef>
                <a:spcPts val="0"/>
              </a:spcBef>
              <a:buNone/>
            </a:pPr>
            <a:r>
              <a:rPr lang="en-GB" sz="2000">
                <a:latin typeface="Arial"/>
                <a:ea typeface="+mn-lt"/>
                <a:cs typeface="Helvetica"/>
              </a:rPr>
              <a:t>We have identified several ways to achieve this. </a:t>
            </a:r>
            <a:endParaRPr lang="en-US"/>
          </a:p>
          <a:p>
            <a:pPr indent="0">
              <a:lnSpc>
                <a:spcPct val="100000"/>
              </a:lnSpc>
              <a:spcBef>
                <a:spcPts val="0"/>
              </a:spcBef>
              <a:buNone/>
            </a:pPr>
            <a:endParaRPr lang="en-GB" sz="2000">
              <a:latin typeface="Arial"/>
              <a:ea typeface="+mn-lt"/>
              <a:cs typeface="Helvetica"/>
            </a:endParaRPr>
          </a:p>
          <a:p>
            <a:pPr marL="342900" indent="-342900">
              <a:lnSpc>
                <a:spcPct val="100000"/>
              </a:lnSpc>
              <a:spcBef>
                <a:spcPts val="0"/>
              </a:spcBef>
            </a:pPr>
            <a:r>
              <a:rPr lang="en-GB" sz="2000">
                <a:latin typeface="Arial"/>
                <a:ea typeface="+mn-lt"/>
                <a:cs typeface="Helvetica"/>
              </a:rPr>
              <a:t>TLDR; It all boils down on "Portability vs Performance" dilemma</a:t>
            </a:r>
            <a:endParaRPr lang="en-GB">
              <a:cs typeface="Arial"/>
            </a:endParaRPr>
          </a:p>
          <a:p>
            <a:pPr indent="0">
              <a:lnSpc>
                <a:spcPct val="100000"/>
              </a:lnSpc>
              <a:spcBef>
                <a:spcPts val="0"/>
              </a:spcBef>
              <a:buNone/>
            </a:pPr>
            <a:endParaRPr lang="en-GB" sz="2000">
              <a:latin typeface="Arial"/>
              <a:ea typeface="+mn-lt"/>
              <a:cs typeface="Helvetica"/>
            </a:endParaRPr>
          </a:p>
          <a:p>
            <a:pPr indent="0">
              <a:lnSpc>
                <a:spcPct val="100000"/>
              </a:lnSpc>
              <a:spcBef>
                <a:spcPts val="0"/>
              </a:spcBef>
              <a:buNone/>
            </a:pPr>
            <a:endParaRPr lang="en-GB" sz="2000">
              <a:ea typeface="+mn-lt"/>
              <a:cs typeface="Arial"/>
            </a:endParaRPr>
          </a:p>
          <a:p>
            <a:pPr indent="0">
              <a:lnSpc>
                <a:spcPct val="100000"/>
              </a:lnSpc>
              <a:spcBef>
                <a:spcPts val="0"/>
              </a:spcBef>
              <a:buNone/>
            </a:pPr>
            <a:endParaRPr lang="en-GB" sz="2000">
              <a:ea typeface="+mn-lt"/>
              <a:cs typeface="+mn-lt"/>
            </a:endParaRPr>
          </a:p>
          <a:p>
            <a:pPr indent="0">
              <a:buNone/>
            </a:pPr>
            <a:endParaRPr lang="en-US" sz="2000">
              <a:ea typeface="+mn-lt"/>
              <a:cs typeface="+mn-lt"/>
            </a:endParaRPr>
          </a:p>
          <a:p>
            <a:pPr marL="285750" indent="-285750"/>
            <a:endParaRPr lang="en-US" sz="2000">
              <a:ea typeface="+mn-lt"/>
              <a:cs typeface="+mn-lt"/>
            </a:endParaRPr>
          </a:p>
        </p:txBody>
      </p:sp>
      <p:sp>
        <p:nvSpPr>
          <p:cNvPr id="4" name="Slide Number Placeholder 3"/>
          <p:cNvSpPr>
            <a:spLocks noGrp="1"/>
          </p:cNvSpPr>
          <p:nvPr>
            <p:ph type="sldNum" sz="quarter" idx="10"/>
          </p:nvPr>
        </p:nvSpPr>
        <p:spPr/>
        <p:txBody>
          <a:bodyPr/>
          <a:lstStyle/>
          <a:p>
            <a:fld id="{6B3B0B0F-E794-1244-9699-107C60B9C23A}" type="slidenum">
              <a:rPr lang="en-US" smtClean="0"/>
              <a:pPr/>
              <a:t>7</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sp>
        <p:nvSpPr>
          <p:cNvPr id="6" name="TextBox 5">
            <a:extLst>
              <a:ext uri="{FF2B5EF4-FFF2-40B4-BE49-F238E27FC236}">
                <a16:creationId xmlns:a16="http://schemas.microsoft.com/office/drawing/2014/main" id="{584EDF14-AE31-0567-ED54-8DE5DAAD3AE5}"/>
              </a:ext>
            </a:extLst>
          </p:cNvPr>
          <p:cNvSpPr txBox="1"/>
          <p:nvPr/>
        </p:nvSpPr>
        <p:spPr>
          <a:xfrm>
            <a:off x="1444387" y="1944805"/>
            <a:ext cx="9905999"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2000">
              <a:cs typeface="Arial"/>
            </a:endParaRPr>
          </a:p>
          <a:p>
            <a:r>
              <a:rPr lang="en-GB" sz="2000" b="1">
                <a:cs typeface="Arial"/>
              </a:rPr>
              <a:t>Using Compiler Images</a:t>
            </a:r>
            <a:r>
              <a:rPr lang="en-US" sz="2000" b="1">
                <a:cs typeface="Arial"/>
              </a:rPr>
              <a:t> (Portable)</a:t>
            </a:r>
          </a:p>
          <a:p>
            <a:endParaRPr lang="en-GB" sz="2000">
              <a:cs typeface="Arial"/>
            </a:endParaRPr>
          </a:p>
          <a:p>
            <a:pPr marL="342900" indent="-342900">
              <a:buFont typeface="Arial"/>
              <a:buChar char="•"/>
            </a:pPr>
            <a:r>
              <a:rPr lang="en-GB" sz="2000">
                <a:cs typeface="Arial"/>
              </a:rPr>
              <a:t>Both GNU and Intel have compiler images.</a:t>
            </a:r>
            <a:endParaRPr lang="en-US" sz="2000">
              <a:cs typeface="Arial"/>
            </a:endParaRPr>
          </a:p>
          <a:p>
            <a:pPr marL="342900" indent="-342900">
              <a:buFont typeface="Arial"/>
              <a:buChar char="•"/>
            </a:pPr>
            <a:endParaRPr lang="en-GB" sz="2000">
              <a:cs typeface="Arial"/>
            </a:endParaRPr>
          </a:p>
          <a:p>
            <a:pPr marL="342900" indent="-342900">
              <a:buFont typeface="Arial"/>
              <a:buChar char="•"/>
            </a:pPr>
            <a:r>
              <a:rPr lang="en-GB" sz="2000">
                <a:cs typeface="Arial"/>
              </a:rPr>
              <a:t>The GNU one is perfect, it has multiple versions available and the base operating system is pretty slim. It is very portable. </a:t>
            </a:r>
            <a:r>
              <a:rPr lang="en-US" sz="2000">
                <a:cs typeface="Arial"/>
              </a:rPr>
              <a:t> </a:t>
            </a:r>
            <a:endParaRPr lang="en-US">
              <a:cs typeface="Arial"/>
            </a:endParaRPr>
          </a:p>
          <a:p>
            <a:pPr marL="735965" lvl="1" indent="-380365">
              <a:buFont typeface="Calibri,Sans-Serif"/>
              <a:buChar char="-"/>
            </a:pPr>
            <a:endParaRPr lang="en-US" sz="2000">
              <a:cs typeface="Arial"/>
            </a:endParaRPr>
          </a:p>
          <a:p>
            <a:r>
              <a:rPr lang="en-GB" sz="2000">
                <a:cs typeface="Arial"/>
              </a:rPr>
              <a:t>The idea here is to have a different image for each compiler set, instead of having one big image with all the compiler versions or other dependencies are installed. </a:t>
            </a:r>
            <a:r>
              <a:rPr lang="en-US" sz="2000">
                <a:cs typeface="Arial"/>
              </a:rPr>
              <a:t> </a:t>
            </a:r>
          </a:p>
          <a:p>
            <a:endParaRPr lang="en-US" sz="2000">
              <a:cs typeface="Arial"/>
            </a:endParaRPr>
          </a:p>
          <a:p>
            <a:pPr marL="735965" lvl="1" indent="-380365">
              <a:buFont typeface="Calibri,Sans-Serif"/>
              <a:buChar char="-"/>
            </a:pPr>
            <a:r>
              <a:rPr lang="en-GB" sz="2000">
                <a:cs typeface="Arial"/>
              </a:rPr>
              <a:t>docker pull ifs-test:gnu-12.2.0_mpi-4.1.5-v1.0 </a:t>
            </a:r>
          </a:p>
          <a:p>
            <a:pPr marL="735965" lvl="1" indent="-380365">
              <a:buFont typeface="Calibri,Sans-Serif"/>
              <a:buChar char="-"/>
            </a:pPr>
            <a:r>
              <a:rPr lang="en-GB" sz="2000">
                <a:cs typeface="Arial"/>
              </a:rPr>
              <a:t>docker pull ifs-test:gnu-9.5.0_mpi-3.1.2-v1.0</a:t>
            </a:r>
            <a:endParaRPr lang="en-US" sz="2000">
              <a:cs typeface="Arial"/>
            </a:endParaRPr>
          </a:p>
          <a:p>
            <a:endParaRPr lang="en-GB"/>
          </a:p>
        </p:txBody>
      </p:sp>
    </p:spTree>
    <p:extLst>
      <p:ext uri="{BB962C8B-B14F-4D97-AF65-F5344CB8AC3E}">
        <p14:creationId xmlns:p14="http://schemas.microsoft.com/office/powerpoint/2010/main" val="157215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399" y="428239"/>
            <a:ext cx="7871650" cy="369332"/>
          </a:xfrm>
        </p:spPr>
        <p:txBody>
          <a:bodyPr lIns="0" tIns="0" rIns="0" bIns="0" anchor="t"/>
          <a:lstStyle/>
          <a:p>
            <a:r>
              <a:rPr lang="en-US">
                <a:cs typeface="Arial"/>
              </a:rPr>
              <a:t>Focusing on portability</a:t>
            </a:r>
            <a:endParaRPr lang="en-US"/>
          </a:p>
        </p:txBody>
      </p:sp>
      <p:sp>
        <p:nvSpPr>
          <p:cNvPr id="4" name="Slide Number Placeholder 3"/>
          <p:cNvSpPr>
            <a:spLocks noGrp="1"/>
          </p:cNvSpPr>
          <p:nvPr>
            <p:ph type="sldNum" sz="quarter" idx="10"/>
          </p:nvPr>
        </p:nvSpPr>
        <p:spPr/>
        <p:txBody>
          <a:bodyPr/>
          <a:lstStyle/>
          <a:p>
            <a:fld id="{6B3B0B0F-E794-1244-9699-107C60B9C23A}" type="slidenum">
              <a:rPr lang="en-US" smtClean="0"/>
              <a:pPr/>
              <a:t>8</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sp>
        <p:nvSpPr>
          <p:cNvPr id="10" name="Content Placeholder 9">
            <a:extLst>
              <a:ext uri="{FF2B5EF4-FFF2-40B4-BE49-F238E27FC236}">
                <a16:creationId xmlns:a16="http://schemas.microsoft.com/office/drawing/2014/main" id="{C06F36A9-CBC6-AE26-04BB-F009064E6246}"/>
              </a:ext>
            </a:extLst>
          </p:cNvPr>
          <p:cNvSpPr txBox="1">
            <a:spLocks/>
          </p:cNvSpPr>
          <p:nvPr/>
        </p:nvSpPr>
        <p:spPr>
          <a:xfrm>
            <a:off x="874381" y="1204775"/>
            <a:ext cx="5131493" cy="3980713"/>
          </a:xfrm>
          <a:prstGeom prst="rect">
            <a:avLst/>
          </a:prstGeom>
          <a:ln>
            <a:noFill/>
          </a:ln>
        </p:spPr>
        <p:txBody>
          <a:bodyPr vert="horz" lIns="121917" tIns="60959" rIns="121917" bIns="60959" rtlCol="0" anchor="t">
            <a:noAutofit/>
          </a:bodyPr>
          <a:lstStyle>
            <a:lvl1pPr marL="177796" indent="-177796" algn="l" defTabSz="457189" rtl="0" eaLnBrk="1" latinLnBrk="0" hangingPunct="1">
              <a:lnSpc>
                <a:spcPct val="100000"/>
              </a:lnSpc>
              <a:spcBef>
                <a:spcPts val="400"/>
              </a:spcBef>
              <a:buFont typeface="Arial"/>
              <a:buChar char="•"/>
              <a:defRPr sz="1600" kern="1200">
                <a:solidFill>
                  <a:schemeClr val="bg1">
                    <a:lumMod val="50000"/>
                  </a:schemeClr>
                </a:solidFill>
                <a:latin typeface="Helvetica"/>
                <a:ea typeface="+mn-ea"/>
                <a:cs typeface="Helvetica"/>
              </a:defRPr>
            </a:lvl1pPr>
            <a:lvl2pPr marL="444489" indent="-266693" algn="l" defTabSz="457189" rtl="0" eaLnBrk="1" latinLnBrk="0" hangingPunct="1">
              <a:lnSpc>
                <a:spcPct val="100000"/>
              </a:lnSpc>
              <a:spcBef>
                <a:spcPts val="400"/>
              </a:spcBef>
              <a:buFont typeface="Arial"/>
              <a:buChar char="–"/>
              <a:defRPr sz="1400" kern="1200">
                <a:solidFill>
                  <a:schemeClr val="bg1">
                    <a:lumMod val="50000"/>
                  </a:schemeClr>
                </a:solidFill>
                <a:latin typeface="Helvetica"/>
                <a:ea typeface="+mn-ea"/>
                <a:cs typeface="Helvetica"/>
              </a:defRPr>
            </a:lvl2pPr>
            <a:lvl3pPr marL="622285" indent="-177796" algn="l" defTabSz="457189" rtl="0" eaLnBrk="1" latinLnBrk="0" hangingPunct="1">
              <a:lnSpc>
                <a:spcPct val="100000"/>
              </a:lnSpc>
              <a:spcBef>
                <a:spcPts val="400"/>
              </a:spcBef>
              <a:buFont typeface="Arial"/>
              <a:buChar char="•"/>
              <a:defRPr sz="1200" kern="1200">
                <a:solidFill>
                  <a:schemeClr val="bg1">
                    <a:lumMod val="50000"/>
                  </a:schemeClr>
                </a:solidFill>
                <a:latin typeface="Helvetica"/>
                <a:ea typeface="+mn-ea"/>
                <a:cs typeface="Helvetica"/>
              </a:defRPr>
            </a:lvl3pPr>
            <a:lvl4pPr marL="812780" indent="-190496" algn="l" defTabSz="457189" rtl="0" eaLnBrk="1" latinLnBrk="0" hangingPunct="1">
              <a:lnSpc>
                <a:spcPct val="100000"/>
              </a:lnSpc>
              <a:spcBef>
                <a:spcPts val="400"/>
              </a:spcBef>
              <a:buFont typeface="Arial"/>
              <a:buChar char="–"/>
              <a:defRPr sz="1100" kern="1200">
                <a:solidFill>
                  <a:schemeClr val="bg1">
                    <a:lumMod val="50000"/>
                  </a:schemeClr>
                </a:solidFill>
                <a:latin typeface="Helvetica"/>
                <a:ea typeface="+mn-ea"/>
                <a:cs typeface="Helvetica"/>
              </a:defRPr>
            </a:lvl4pPr>
            <a:lvl5pPr marL="990575" indent="-177796" algn="l" defTabSz="457189" rtl="0" eaLnBrk="1" latinLnBrk="0" hangingPunct="1">
              <a:lnSpc>
                <a:spcPct val="100000"/>
              </a:lnSpc>
              <a:spcBef>
                <a:spcPts val="400"/>
              </a:spcBef>
              <a:buFont typeface="Arial"/>
              <a:buChar char="»"/>
              <a:defRPr sz="1100" kern="1200">
                <a:solidFill>
                  <a:schemeClr val="bg1">
                    <a:lumMod val="50000"/>
                  </a:schemeClr>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700" b="1">
                <a:solidFill>
                  <a:schemeClr val="tx1"/>
                </a:solidFill>
                <a:latin typeface="Arial"/>
              </a:rPr>
              <a:t>The (potential) advantages of this approach are:</a:t>
            </a:r>
            <a:endParaRPr lang="en-GB" sz="1700">
              <a:solidFill>
                <a:schemeClr val="tx1"/>
              </a:solidFill>
              <a:latin typeface="Arial"/>
            </a:endParaRPr>
          </a:p>
          <a:p>
            <a:pPr marL="0" indent="0">
              <a:spcBef>
                <a:spcPts val="0"/>
              </a:spcBef>
              <a:buNone/>
            </a:pPr>
            <a:endParaRPr lang="en-GB" sz="1700" b="1">
              <a:solidFill>
                <a:schemeClr val="tx1"/>
              </a:solidFill>
              <a:latin typeface="Arial"/>
            </a:endParaRPr>
          </a:p>
          <a:p>
            <a:pPr marL="380365" indent="-380365">
              <a:spcBef>
                <a:spcPts val="0"/>
              </a:spcBef>
            </a:pPr>
            <a:r>
              <a:rPr lang="en-GB" sz="1700">
                <a:solidFill>
                  <a:schemeClr val="tx1"/>
                </a:solidFill>
                <a:latin typeface="Arial"/>
              </a:rPr>
              <a:t>The use of stackable images (i.e. composing images from other images) allows flexibility to swap components of the build (e.g. different compilers)</a:t>
            </a:r>
            <a:endParaRPr lang="en-US" sz="1700">
              <a:solidFill>
                <a:schemeClr val="tx1"/>
              </a:solidFill>
              <a:latin typeface="Arial"/>
            </a:endParaRPr>
          </a:p>
          <a:p>
            <a:pPr marL="380365" indent="-380365">
              <a:spcBef>
                <a:spcPts val="0"/>
              </a:spcBef>
            </a:pPr>
            <a:endParaRPr lang="en-GB" sz="1700">
              <a:solidFill>
                <a:schemeClr val="tx1"/>
              </a:solidFill>
              <a:latin typeface="Arial"/>
            </a:endParaRPr>
          </a:p>
          <a:p>
            <a:pPr marL="380365" indent="-380365">
              <a:spcBef>
                <a:spcPts val="0"/>
              </a:spcBef>
            </a:pPr>
            <a:r>
              <a:rPr lang="en-GB" sz="1700">
                <a:solidFill>
                  <a:schemeClr val="tx1"/>
                </a:solidFill>
                <a:latin typeface="Arial"/>
              </a:rPr>
              <a:t>Caching (Image layers) to avoid unnecessary recompilation when an unrelated change requires rebuilding.</a:t>
            </a:r>
          </a:p>
          <a:p>
            <a:pPr marL="380365" indent="-380365">
              <a:spcBef>
                <a:spcPts val="0"/>
              </a:spcBef>
            </a:pPr>
            <a:endParaRPr lang="en-GB" sz="1700">
              <a:solidFill>
                <a:schemeClr val="tx1"/>
              </a:solidFill>
              <a:latin typeface="Arial"/>
            </a:endParaRPr>
          </a:p>
          <a:p>
            <a:pPr marL="380365" indent="-380365">
              <a:spcBef>
                <a:spcPts val="0"/>
              </a:spcBef>
            </a:pPr>
            <a:r>
              <a:rPr lang="en-GB" sz="1700">
                <a:solidFill>
                  <a:schemeClr val="tx1"/>
                </a:solidFill>
                <a:latin typeface="Arial"/>
              </a:rPr>
              <a:t>The flexibility to choose where the libraries come from. For instance, we may choose to compile some of the required libraries ourselves. (currently, CMAKE and </a:t>
            </a:r>
            <a:r>
              <a:rPr lang="en-GB" sz="1700" err="1">
                <a:solidFill>
                  <a:schemeClr val="tx1"/>
                </a:solidFill>
                <a:latin typeface="Arial"/>
              </a:rPr>
              <a:t>OpenMPI</a:t>
            </a:r>
            <a:r>
              <a:rPr lang="en-GB" sz="1700">
                <a:solidFill>
                  <a:schemeClr val="tx1"/>
                </a:solidFill>
                <a:latin typeface="Arial"/>
              </a:rPr>
              <a:t>)</a:t>
            </a:r>
          </a:p>
          <a:p>
            <a:pPr marL="380365" indent="-380365">
              <a:spcBef>
                <a:spcPts val="0"/>
              </a:spcBef>
            </a:pPr>
            <a:endParaRPr lang="en-GB" sz="1700">
              <a:solidFill>
                <a:schemeClr val="tx1"/>
              </a:solidFill>
              <a:latin typeface="Arial"/>
            </a:endParaRPr>
          </a:p>
          <a:p>
            <a:pPr marL="380365" indent="-380365">
              <a:spcBef>
                <a:spcPts val="0"/>
              </a:spcBef>
            </a:pPr>
            <a:r>
              <a:rPr lang="en-GB" sz="1700">
                <a:solidFill>
                  <a:schemeClr val="tx1"/>
                </a:solidFill>
                <a:latin typeface="Arial"/>
              </a:rPr>
              <a:t>Provides a significant level of portability</a:t>
            </a:r>
          </a:p>
          <a:p>
            <a:pPr marL="235585" indent="-235585"/>
            <a:endParaRPr lang="en-GB" sz="1700">
              <a:solidFill>
                <a:schemeClr val="tx1"/>
              </a:solidFill>
              <a:latin typeface="Arial"/>
            </a:endParaRPr>
          </a:p>
        </p:txBody>
      </p:sp>
      <p:sp>
        <p:nvSpPr>
          <p:cNvPr id="12" name="Content Placeholder 9">
            <a:extLst>
              <a:ext uri="{FF2B5EF4-FFF2-40B4-BE49-F238E27FC236}">
                <a16:creationId xmlns:a16="http://schemas.microsoft.com/office/drawing/2014/main" id="{9A4D4994-6425-CA17-91C6-DEBE7E16F42E}"/>
              </a:ext>
            </a:extLst>
          </p:cNvPr>
          <p:cNvSpPr txBox="1">
            <a:spLocks/>
          </p:cNvSpPr>
          <p:nvPr/>
        </p:nvSpPr>
        <p:spPr>
          <a:xfrm>
            <a:off x="6319684" y="1204774"/>
            <a:ext cx="5131493" cy="3980713"/>
          </a:xfrm>
          <a:prstGeom prst="rect">
            <a:avLst/>
          </a:prstGeom>
          <a:ln>
            <a:noFill/>
          </a:ln>
        </p:spPr>
        <p:txBody>
          <a:bodyPr vert="horz" lIns="121917" tIns="60959" rIns="121917" bIns="60959" rtlCol="0" anchor="t">
            <a:noAutofit/>
          </a:bodyPr>
          <a:lstStyle>
            <a:lvl1pPr marL="177796" indent="-177796" algn="l" defTabSz="457189" rtl="0" eaLnBrk="1" latinLnBrk="0" hangingPunct="1">
              <a:lnSpc>
                <a:spcPct val="100000"/>
              </a:lnSpc>
              <a:spcBef>
                <a:spcPts val="400"/>
              </a:spcBef>
              <a:buFont typeface="Arial"/>
              <a:buChar char="•"/>
              <a:defRPr sz="1600" kern="1200">
                <a:solidFill>
                  <a:schemeClr val="bg1">
                    <a:lumMod val="50000"/>
                  </a:schemeClr>
                </a:solidFill>
                <a:latin typeface="Helvetica"/>
                <a:ea typeface="+mn-ea"/>
                <a:cs typeface="Helvetica"/>
              </a:defRPr>
            </a:lvl1pPr>
            <a:lvl2pPr marL="444489" indent="-266693" algn="l" defTabSz="457189" rtl="0" eaLnBrk="1" latinLnBrk="0" hangingPunct="1">
              <a:lnSpc>
                <a:spcPct val="100000"/>
              </a:lnSpc>
              <a:spcBef>
                <a:spcPts val="400"/>
              </a:spcBef>
              <a:buFont typeface="Arial"/>
              <a:buChar char="–"/>
              <a:defRPr sz="1400" kern="1200">
                <a:solidFill>
                  <a:schemeClr val="bg1">
                    <a:lumMod val="50000"/>
                  </a:schemeClr>
                </a:solidFill>
                <a:latin typeface="Helvetica"/>
                <a:ea typeface="+mn-ea"/>
                <a:cs typeface="Helvetica"/>
              </a:defRPr>
            </a:lvl2pPr>
            <a:lvl3pPr marL="622285" indent="-177796" algn="l" defTabSz="457189" rtl="0" eaLnBrk="1" latinLnBrk="0" hangingPunct="1">
              <a:lnSpc>
                <a:spcPct val="100000"/>
              </a:lnSpc>
              <a:spcBef>
                <a:spcPts val="400"/>
              </a:spcBef>
              <a:buFont typeface="Arial"/>
              <a:buChar char="•"/>
              <a:defRPr sz="1200" kern="1200">
                <a:solidFill>
                  <a:schemeClr val="bg1">
                    <a:lumMod val="50000"/>
                  </a:schemeClr>
                </a:solidFill>
                <a:latin typeface="Helvetica"/>
                <a:ea typeface="+mn-ea"/>
                <a:cs typeface="Helvetica"/>
              </a:defRPr>
            </a:lvl3pPr>
            <a:lvl4pPr marL="812780" indent="-190496" algn="l" defTabSz="457189" rtl="0" eaLnBrk="1" latinLnBrk="0" hangingPunct="1">
              <a:lnSpc>
                <a:spcPct val="100000"/>
              </a:lnSpc>
              <a:spcBef>
                <a:spcPts val="400"/>
              </a:spcBef>
              <a:buFont typeface="Arial"/>
              <a:buChar char="–"/>
              <a:defRPr sz="1100" kern="1200">
                <a:solidFill>
                  <a:schemeClr val="bg1">
                    <a:lumMod val="50000"/>
                  </a:schemeClr>
                </a:solidFill>
                <a:latin typeface="Helvetica"/>
                <a:ea typeface="+mn-ea"/>
                <a:cs typeface="Helvetica"/>
              </a:defRPr>
            </a:lvl4pPr>
            <a:lvl5pPr marL="990575" indent="-177796" algn="l" defTabSz="457189" rtl="0" eaLnBrk="1" latinLnBrk="0" hangingPunct="1">
              <a:lnSpc>
                <a:spcPct val="100000"/>
              </a:lnSpc>
              <a:spcBef>
                <a:spcPts val="400"/>
              </a:spcBef>
              <a:buFont typeface="Arial"/>
              <a:buChar char="»"/>
              <a:defRPr sz="1100" kern="1200">
                <a:solidFill>
                  <a:schemeClr val="bg1">
                    <a:lumMod val="50000"/>
                  </a:schemeClr>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a:solidFill>
                  <a:schemeClr val="tx1"/>
                </a:solidFill>
                <a:latin typeface="Arial"/>
              </a:rPr>
              <a:t>The (potential) disadvantages of this approach are:</a:t>
            </a:r>
            <a:endParaRPr lang="en-GB" sz="1800">
              <a:solidFill>
                <a:schemeClr val="tx1"/>
              </a:solidFill>
              <a:latin typeface="Arial"/>
            </a:endParaRPr>
          </a:p>
          <a:p>
            <a:pPr marL="0" indent="0">
              <a:spcBef>
                <a:spcPts val="0"/>
              </a:spcBef>
              <a:buNone/>
            </a:pPr>
            <a:endParaRPr lang="en-GB" sz="1800" b="1">
              <a:solidFill>
                <a:schemeClr val="tx1"/>
              </a:solidFill>
              <a:latin typeface="Arial"/>
            </a:endParaRPr>
          </a:p>
          <a:p>
            <a:pPr marL="380365" indent="-380365">
              <a:spcBef>
                <a:spcPts val="0"/>
              </a:spcBef>
            </a:pPr>
            <a:r>
              <a:rPr lang="en-GB" sz="1800">
                <a:solidFill>
                  <a:schemeClr val="tx1"/>
                </a:solidFill>
                <a:latin typeface="Arial"/>
              </a:rPr>
              <a:t>Build time might be too long, if we end up compiling many things from source.  Currently the image build takes (with ifs-bundle) in ˜25 minutes.</a:t>
            </a:r>
          </a:p>
          <a:p>
            <a:pPr marL="443865" lvl="1" indent="-266065">
              <a:spcBef>
                <a:spcPts val="0"/>
              </a:spcBef>
            </a:pPr>
            <a:r>
              <a:rPr lang="en-GB" sz="1800">
                <a:solidFill>
                  <a:schemeClr val="tx1"/>
                </a:solidFill>
                <a:latin typeface="Arial"/>
              </a:rPr>
              <a:t>GCC-12 image base image, building </a:t>
            </a:r>
            <a:r>
              <a:rPr lang="en-GB" sz="1800" err="1">
                <a:solidFill>
                  <a:schemeClr val="tx1"/>
                </a:solidFill>
                <a:latin typeface="Arial"/>
              </a:rPr>
              <a:t>OpenMPI</a:t>
            </a:r>
            <a:r>
              <a:rPr lang="en-GB" sz="1800">
                <a:solidFill>
                  <a:schemeClr val="tx1"/>
                </a:solidFill>
                <a:latin typeface="Arial"/>
              </a:rPr>
              <a:t> and CMAKE from source. </a:t>
            </a:r>
          </a:p>
          <a:p>
            <a:pPr marL="380365" indent="-380365">
              <a:spcBef>
                <a:spcPts val="0"/>
              </a:spcBef>
            </a:pPr>
            <a:endParaRPr lang="en-GB" sz="1800">
              <a:solidFill>
                <a:schemeClr val="tx1"/>
              </a:solidFill>
              <a:latin typeface="Arial"/>
            </a:endParaRPr>
          </a:p>
          <a:p>
            <a:pPr marL="380365" indent="-380365">
              <a:spcBef>
                <a:spcPts val="0"/>
              </a:spcBef>
            </a:pPr>
            <a:r>
              <a:rPr lang="en-GB" sz="1800">
                <a:solidFill>
                  <a:schemeClr val="tx1"/>
                </a:solidFill>
                <a:latin typeface="Arial"/>
              </a:rPr>
              <a:t>Proprietary libraries may be a problem</a:t>
            </a:r>
          </a:p>
          <a:p>
            <a:pPr marL="380365" indent="-380365">
              <a:spcBef>
                <a:spcPts val="0"/>
              </a:spcBef>
            </a:pPr>
            <a:endParaRPr lang="en-GB" sz="1800">
              <a:solidFill>
                <a:schemeClr val="tx1"/>
              </a:solidFill>
              <a:latin typeface="Arial"/>
            </a:endParaRPr>
          </a:p>
          <a:p>
            <a:pPr marL="380365" indent="-380365">
              <a:spcBef>
                <a:spcPts val="0"/>
              </a:spcBef>
            </a:pPr>
            <a:r>
              <a:rPr lang="en-GB" sz="1800">
                <a:solidFill>
                  <a:schemeClr val="tx1"/>
                </a:solidFill>
                <a:latin typeface="Arial"/>
              </a:rPr>
              <a:t>The libraries will be compiled with generic set of flags, without any (possible) performance optimizations.</a:t>
            </a:r>
          </a:p>
          <a:p>
            <a:pPr marL="0" indent="0">
              <a:spcBef>
                <a:spcPts val="0"/>
              </a:spcBef>
              <a:buNone/>
            </a:pPr>
            <a:endParaRPr lang="en-GB" sz="1300">
              <a:solidFill>
                <a:schemeClr val="tx1"/>
              </a:solidFill>
            </a:endParaRPr>
          </a:p>
          <a:p>
            <a:pPr marL="380365" indent="-380365">
              <a:spcBef>
                <a:spcPts val="0"/>
              </a:spcBef>
            </a:pPr>
            <a:endParaRPr lang="en-GB" sz="1300">
              <a:solidFill>
                <a:schemeClr val="tx1"/>
              </a:solidFill>
            </a:endParaRPr>
          </a:p>
        </p:txBody>
      </p:sp>
    </p:spTree>
    <p:extLst>
      <p:ext uri="{BB962C8B-B14F-4D97-AF65-F5344CB8AC3E}">
        <p14:creationId xmlns:p14="http://schemas.microsoft.com/office/powerpoint/2010/main" val="129294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90" y="257642"/>
            <a:ext cx="7871650" cy="369332"/>
          </a:xfrm>
        </p:spPr>
        <p:txBody>
          <a:bodyPr lIns="0" tIns="0" rIns="0" bIns="0" anchor="t"/>
          <a:lstStyle/>
          <a:p>
            <a:r>
              <a:rPr lang="en-US">
                <a:cs typeface="Arial"/>
              </a:rPr>
              <a:t>Results are in!</a:t>
            </a:r>
            <a:endParaRPr lang="en-US"/>
          </a:p>
        </p:txBody>
      </p:sp>
      <p:sp>
        <p:nvSpPr>
          <p:cNvPr id="4" name="Slide Number Placeholder 3"/>
          <p:cNvSpPr>
            <a:spLocks noGrp="1"/>
          </p:cNvSpPr>
          <p:nvPr>
            <p:ph type="sldNum" sz="quarter" idx="10"/>
          </p:nvPr>
        </p:nvSpPr>
        <p:spPr/>
        <p:txBody>
          <a:bodyPr/>
          <a:lstStyle/>
          <a:p>
            <a:fld id="{6B3B0B0F-E794-1244-9699-107C60B9C23A}" type="slidenum">
              <a:rPr lang="en-US" smtClean="0"/>
              <a:pPr/>
              <a:t>9</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sp>
        <p:nvSpPr>
          <p:cNvPr id="9" name="TextBox 8">
            <a:extLst>
              <a:ext uri="{FF2B5EF4-FFF2-40B4-BE49-F238E27FC236}">
                <a16:creationId xmlns:a16="http://schemas.microsoft.com/office/drawing/2014/main" id="{D0D4C95E-D9E0-CAE1-A69A-CC4FFCDA0820}"/>
              </a:ext>
            </a:extLst>
          </p:cNvPr>
          <p:cNvSpPr txBox="1"/>
          <p:nvPr/>
        </p:nvSpPr>
        <p:spPr>
          <a:xfrm>
            <a:off x="352567" y="852985"/>
            <a:ext cx="5186148"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5585" indent="-235585">
              <a:spcBef>
                <a:spcPts val="400"/>
              </a:spcBef>
              <a:buFont typeface="Arial,Sans-Serif"/>
              <a:buChar char="•"/>
            </a:pPr>
            <a:r>
              <a:rPr lang="en-GB">
                <a:latin typeface="Arial"/>
                <a:cs typeface="Helvetica"/>
              </a:rPr>
              <a:t>Combining GNU compiler images with custom </a:t>
            </a:r>
            <a:r>
              <a:rPr lang="en-GB" err="1">
                <a:latin typeface="Arial"/>
                <a:cs typeface="Helvetica"/>
              </a:rPr>
              <a:t>OpenMPI</a:t>
            </a:r>
            <a:r>
              <a:rPr lang="en-GB">
                <a:latin typeface="Arial"/>
                <a:cs typeface="Helvetica"/>
              </a:rPr>
              <a:t> builds</a:t>
            </a:r>
            <a:endParaRPr lang="en-US">
              <a:latin typeface="Arial"/>
              <a:cs typeface="Helvetica"/>
            </a:endParaRPr>
          </a:p>
          <a:p>
            <a:pPr marL="443865" lvl="1" indent="-266065">
              <a:spcBef>
                <a:spcPts val="400"/>
              </a:spcBef>
              <a:buFont typeface="Arial,Sans-Serif"/>
              <a:buChar char="•"/>
            </a:pPr>
            <a:r>
              <a:rPr lang="en-GB">
                <a:latin typeface="Arial"/>
                <a:cs typeface="Helvetica"/>
              </a:rPr>
              <a:t>The build takes (with ifs-bundle)  </a:t>
            </a:r>
            <a:endParaRPr lang="en-US">
              <a:latin typeface="Arial"/>
              <a:cs typeface="Helvetica"/>
            </a:endParaRPr>
          </a:p>
          <a:p>
            <a:pPr marL="901065" lvl="2" indent="-266065">
              <a:spcBef>
                <a:spcPts val="400"/>
              </a:spcBef>
              <a:buFont typeface="Wingdings"/>
              <a:buChar char="§"/>
            </a:pPr>
            <a:r>
              <a:rPr lang="en-GB">
                <a:latin typeface="Arial"/>
                <a:cs typeface="Helvetica"/>
              </a:rPr>
              <a:t>Minimum ˜22 minutes. (if you don’t make any changes on the image)</a:t>
            </a:r>
            <a:endParaRPr lang="en-US">
              <a:latin typeface="Arial"/>
              <a:cs typeface="Helvetica"/>
            </a:endParaRPr>
          </a:p>
          <a:p>
            <a:pPr marL="901065" lvl="2" indent="-266065">
              <a:spcBef>
                <a:spcPts val="400"/>
              </a:spcBef>
              <a:buFont typeface="Wingdings"/>
              <a:buChar char="§"/>
            </a:pPr>
            <a:r>
              <a:rPr lang="en-GB">
                <a:latin typeface="Arial"/>
                <a:cs typeface="Helvetica"/>
              </a:rPr>
              <a:t>˜35 minutes for full build</a:t>
            </a:r>
            <a:endParaRPr lang="en-US">
              <a:latin typeface="Arial"/>
              <a:cs typeface="Helvetica"/>
            </a:endParaRPr>
          </a:p>
          <a:p>
            <a:pPr marL="901065" lvl="2" indent="-266065">
              <a:spcBef>
                <a:spcPts val="400"/>
              </a:spcBef>
              <a:buFont typeface="Wingdings"/>
              <a:buChar char="§"/>
            </a:pPr>
            <a:endParaRPr lang="en-GB">
              <a:latin typeface="Arial"/>
              <a:cs typeface="Helvetica"/>
            </a:endParaRPr>
          </a:p>
          <a:p>
            <a:pPr marL="380365" indent="-380365">
              <a:buFont typeface="Arial"/>
              <a:buChar char="•"/>
            </a:pPr>
            <a:r>
              <a:rPr lang="en-GB">
                <a:latin typeface="Arial"/>
                <a:cs typeface="Helvetica"/>
              </a:rPr>
              <a:t>Currently based on gcc:12.2.0-bullseye image</a:t>
            </a:r>
            <a:endParaRPr lang="en-US">
              <a:latin typeface="Arial"/>
              <a:cs typeface="Helvetica"/>
            </a:endParaRPr>
          </a:p>
          <a:p>
            <a:pPr marL="380365" indent="-380365">
              <a:buFont typeface="Arial"/>
              <a:buChar char="•"/>
            </a:pPr>
            <a:endParaRPr lang="en-GB">
              <a:latin typeface="Arial"/>
              <a:cs typeface="Helvetica"/>
            </a:endParaRPr>
          </a:p>
          <a:p>
            <a:pPr marL="380365" indent="-380365">
              <a:buFont typeface="Arial"/>
              <a:buChar char="•"/>
            </a:pPr>
            <a:r>
              <a:rPr lang="en-GB">
                <a:latin typeface="Arial"/>
                <a:cs typeface="Helvetica"/>
              </a:rPr>
              <a:t>Compiles OpenMPI-4.1.4 and CMAKE-3.26.1 from source</a:t>
            </a:r>
          </a:p>
          <a:p>
            <a:pPr marL="380365" indent="-380365">
              <a:buFont typeface="Arial"/>
              <a:buChar char="•"/>
            </a:pPr>
            <a:endParaRPr lang="en-GB">
              <a:latin typeface="Arial"/>
              <a:cs typeface="Helvetica"/>
            </a:endParaRPr>
          </a:p>
          <a:p>
            <a:pPr marL="380365" indent="-380365">
              <a:buFont typeface="Arial"/>
              <a:buChar char="•"/>
            </a:pPr>
            <a:r>
              <a:rPr lang="en-GB">
                <a:latin typeface="Arial"/>
                <a:cs typeface="Helvetica"/>
              </a:rPr>
              <a:t>IFS cycle </a:t>
            </a:r>
            <a:r>
              <a:rPr lang="en-GB">
                <a:ea typeface="+mn-lt"/>
                <a:cs typeface="+mn-lt"/>
              </a:rPr>
              <a:t>CY49R1 and </a:t>
            </a:r>
            <a:r>
              <a:rPr lang="en-GB" err="1">
                <a:ea typeface="+mn-lt"/>
                <a:cs typeface="+mn-lt"/>
              </a:rPr>
              <a:t>OpenIFS</a:t>
            </a:r>
            <a:r>
              <a:rPr lang="en-GB">
                <a:ea typeface="+mn-lt"/>
                <a:cs typeface="+mn-lt"/>
              </a:rPr>
              <a:t> 48r1</a:t>
            </a:r>
            <a:endParaRPr lang="en-GB"/>
          </a:p>
          <a:p>
            <a:pPr marL="380365" indent="-380365">
              <a:buFont typeface="Arial"/>
              <a:buChar char="•"/>
            </a:pPr>
            <a:endParaRPr lang="en-GB">
              <a:ea typeface="+mn-lt"/>
              <a:cs typeface="Helvetica"/>
            </a:endParaRPr>
          </a:p>
          <a:p>
            <a:pPr marL="380365" indent="-380365">
              <a:buFont typeface="Arial"/>
              <a:buChar char="•"/>
            </a:pPr>
            <a:r>
              <a:rPr lang="en-GB">
                <a:ea typeface="+mn-lt"/>
                <a:cs typeface="Helvetica"/>
              </a:rPr>
              <a:t>Layered</a:t>
            </a:r>
            <a:r>
              <a:rPr lang="en-GB">
                <a:latin typeface="Arial"/>
                <a:cs typeface="Helvetica"/>
              </a:rPr>
              <a:t> nature of container images helped reduce building time by skipping unchanged layers</a:t>
            </a:r>
            <a:endParaRPr lang="en-GB">
              <a:latin typeface="Arial"/>
              <a:cs typeface="Arial"/>
            </a:endParaRPr>
          </a:p>
          <a:p>
            <a:pPr marL="235585" indent="-235585">
              <a:spcBef>
                <a:spcPts val="400"/>
              </a:spcBef>
              <a:buFont typeface="Arial"/>
              <a:buChar char="•"/>
            </a:pPr>
            <a:endParaRPr lang="en-GB">
              <a:latin typeface="Arial"/>
              <a:cs typeface="Helvetica"/>
            </a:endParaRPr>
          </a:p>
          <a:p>
            <a:pPr marL="235585" indent="-235585">
              <a:spcBef>
                <a:spcPts val="400"/>
              </a:spcBef>
              <a:buFont typeface="Arial"/>
              <a:buChar char="•"/>
            </a:pPr>
            <a:endParaRPr lang="en-GB">
              <a:latin typeface="Arial"/>
              <a:cs typeface="Helvetica"/>
            </a:endParaRPr>
          </a:p>
        </p:txBody>
      </p:sp>
      <p:pic>
        <p:nvPicPr>
          <p:cNvPr id="14" name="Picture 13" descr="A screen shot of a computer&#10;&#10;Description automatically generated">
            <a:extLst>
              <a:ext uri="{FF2B5EF4-FFF2-40B4-BE49-F238E27FC236}">
                <a16:creationId xmlns:a16="http://schemas.microsoft.com/office/drawing/2014/main" id="{FF66DE28-D978-4719-E7D0-1CE0B289947F}"/>
              </a:ext>
            </a:extLst>
          </p:cNvPr>
          <p:cNvPicPr>
            <a:picLocks noChangeAspect="1"/>
          </p:cNvPicPr>
          <p:nvPr/>
        </p:nvPicPr>
        <p:blipFill>
          <a:blip r:embed="rId2"/>
          <a:stretch>
            <a:fillRect/>
          </a:stretch>
        </p:blipFill>
        <p:spPr>
          <a:xfrm>
            <a:off x="5698154" y="2409825"/>
            <a:ext cx="6391275" cy="2038350"/>
          </a:xfrm>
          <a:prstGeom prst="rect">
            <a:avLst/>
          </a:prstGeom>
        </p:spPr>
      </p:pic>
      <p:pic>
        <p:nvPicPr>
          <p:cNvPr id="15" name="Picture 14" descr="A screen shot of a computer code&#10;&#10;Description automatically generated">
            <a:extLst>
              <a:ext uri="{FF2B5EF4-FFF2-40B4-BE49-F238E27FC236}">
                <a16:creationId xmlns:a16="http://schemas.microsoft.com/office/drawing/2014/main" id="{ADD9C440-C89C-AECC-51A4-CFB3C6992245}"/>
              </a:ext>
            </a:extLst>
          </p:cNvPr>
          <p:cNvPicPr>
            <a:picLocks noChangeAspect="1"/>
          </p:cNvPicPr>
          <p:nvPr/>
        </p:nvPicPr>
        <p:blipFill>
          <a:blip r:embed="rId3"/>
          <a:stretch>
            <a:fillRect/>
          </a:stretch>
        </p:blipFill>
        <p:spPr>
          <a:xfrm>
            <a:off x="5709527" y="1469480"/>
            <a:ext cx="6391275" cy="962025"/>
          </a:xfrm>
          <a:prstGeom prst="rect">
            <a:avLst/>
          </a:prstGeom>
        </p:spPr>
      </p:pic>
      <p:pic>
        <p:nvPicPr>
          <p:cNvPr id="16" name="Picture 15" descr="A black rectangle with white text&#10;&#10;Description automatically generated">
            <a:extLst>
              <a:ext uri="{FF2B5EF4-FFF2-40B4-BE49-F238E27FC236}">
                <a16:creationId xmlns:a16="http://schemas.microsoft.com/office/drawing/2014/main" id="{247291A9-D313-B41E-0DD1-D4D5A4E074B1}"/>
              </a:ext>
            </a:extLst>
          </p:cNvPr>
          <p:cNvPicPr>
            <a:picLocks noChangeAspect="1"/>
          </p:cNvPicPr>
          <p:nvPr/>
        </p:nvPicPr>
        <p:blipFill>
          <a:blip r:embed="rId4"/>
          <a:stretch>
            <a:fillRect/>
          </a:stretch>
        </p:blipFill>
        <p:spPr>
          <a:xfrm>
            <a:off x="5664032" y="4325772"/>
            <a:ext cx="6493633" cy="640308"/>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F530EF1D-130C-8D1A-DB72-E13DF8577348}"/>
              </a:ext>
            </a:extLst>
          </p:cNvPr>
          <p:cNvPicPr>
            <a:picLocks noChangeAspect="1"/>
          </p:cNvPicPr>
          <p:nvPr/>
        </p:nvPicPr>
        <p:blipFill>
          <a:blip r:embed="rId5"/>
          <a:stretch>
            <a:fillRect/>
          </a:stretch>
        </p:blipFill>
        <p:spPr>
          <a:xfrm>
            <a:off x="5693888" y="4951294"/>
            <a:ext cx="6399805" cy="640308"/>
          </a:xfrm>
          <a:prstGeom prst="rect">
            <a:avLst/>
          </a:prstGeom>
        </p:spPr>
      </p:pic>
      <p:pic>
        <p:nvPicPr>
          <p:cNvPr id="8" name="Picture 9" descr="Text&#10;&#10;Description automatically generated">
            <a:extLst>
              <a:ext uri="{FF2B5EF4-FFF2-40B4-BE49-F238E27FC236}">
                <a16:creationId xmlns:a16="http://schemas.microsoft.com/office/drawing/2014/main" id="{8668E2D1-4203-2219-07FD-E5F6F051CBD9}"/>
              </a:ext>
            </a:extLst>
          </p:cNvPr>
          <p:cNvPicPr>
            <a:picLocks noChangeAspect="1"/>
          </p:cNvPicPr>
          <p:nvPr/>
        </p:nvPicPr>
        <p:blipFill>
          <a:blip r:embed="rId6"/>
          <a:stretch>
            <a:fillRect/>
          </a:stretch>
        </p:blipFill>
        <p:spPr>
          <a:xfrm>
            <a:off x="7686015" y="4117821"/>
            <a:ext cx="4506930" cy="2034682"/>
          </a:xfrm>
          <a:prstGeom prst="rect">
            <a:avLst/>
          </a:prstGeom>
        </p:spPr>
      </p:pic>
    </p:spTree>
    <p:extLst>
      <p:ext uri="{BB962C8B-B14F-4D97-AF65-F5344CB8AC3E}">
        <p14:creationId xmlns:p14="http://schemas.microsoft.com/office/powerpoint/2010/main" val="2722031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CMWF Light 16:9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MWF_16.9_light_blue.potx" id="{6E553A05-1FF4-41A6-8DCD-4A16C4C52284}" vid="{CB9C2DB0-F904-43F7-8D0F-6F373F3FC0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79A40748ED7343AE6428D20827D466" ma:contentTypeVersion="19" ma:contentTypeDescription="Crée un document." ma:contentTypeScope="" ma:versionID="c77cb0fc7a54bf9cfc2656eb30825f0a">
  <xsd:schema xmlns:xsd="http://www.w3.org/2001/XMLSchema" xmlns:xs="http://www.w3.org/2001/XMLSchema" xmlns:p="http://schemas.microsoft.com/office/2006/metadata/properties" xmlns:ns2="05f3f928-f0f4-4719-b0da-43e64ed89f1e" xmlns:ns3="620573c8-ea56-4bfe-9950-031cebc027b4" targetNamespace="http://schemas.microsoft.com/office/2006/metadata/properties" ma:root="true" ma:fieldsID="94807e1524c9a629c09fccde061bf82b" ns2:_="" ns3:_="">
    <xsd:import namespace="05f3f928-f0f4-4719-b0da-43e64ed89f1e"/>
    <xsd:import namespace="620573c8-ea56-4bfe-9950-031cebc027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f3f928-f0f4-4719-b0da-43e64ed89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a1f74e25-0f36-4d5c-b569-6502670b650f"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0573c8-ea56-4bfe-9950-031cebc027b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ca871b-37ed-4b92-810a-36f1ec7951c7}" ma:internalName="TaxCatchAll" ma:showField="CatchAllData" ma:web="620573c8-ea56-4bfe-9950-031cebc027b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f3f928-f0f4-4719-b0da-43e64ed89f1e">
      <Terms xmlns="http://schemas.microsoft.com/office/infopath/2007/PartnerControls"/>
    </lcf76f155ced4ddcb4097134ff3c332f>
    <TaxCatchAll xmlns="620573c8-ea56-4bfe-9950-031cebc027b4" xsi:nil="true"/>
  </documentManagement>
</p:properties>
</file>

<file path=customXml/itemProps1.xml><?xml version="1.0" encoding="utf-8"?>
<ds:datastoreItem xmlns:ds="http://schemas.openxmlformats.org/officeDocument/2006/customXml" ds:itemID="{BEAFA41B-4767-44CE-9F53-C921106BD867}"/>
</file>

<file path=customXml/itemProps2.xml><?xml version="1.0" encoding="utf-8"?>
<ds:datastoreItem xmlns:ds="http://schemas.openxmlformats.org/officeDocument/2006/customXml" ds:itemID="{20D9A1F2-946B-4092-A99D-290FA43CC705}"/>
</file>

<file path=customXml/itemProps3.xml><?xml version="1.0" encoding="utf-8"?>
<ds:datastoreItem xmlns:ds="http://schemas.openxmlformats.org/officeDocument/2006/customXml" ds:itemID="{6D1863A5-7045-4A33-97EF-D46A253A0A2D}"/>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5</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ECMWF Light 16:9 blue</vt:lpstr>
      <vt:lpstr>PowerPoint Presentation</vt:lpstr>
      <vt:lpstr>Who are we?</vt:lpstr>
      <vt:lpstr>Introduction</vt:lpstr>
      <vt:lpstr>Motivation to run IFS in a Container</vt:lpstr>
      <vt:lpstr>From humble beginnings</vt:lpstr>
      <vt:lpstr>To an idea</vt:lpstr>
      <vt:lpstr>How?</vt:lpstr>
      <vt:lpstr>Focusing on portability</vt:lpstr>
      <vt:lpstr>Results are in!</vt:lpstr>
      <vt:lpstr>Results are in!</vt:lpstr>
      <vt:lpstr>Results are in!</vt:lpstr>
      <vt:lpstr>What about performance-optimized containers?</vt:lpstr>
      <vt:lpstr>IFS Performance – Host vs "Optimized MPI" container</vt:lpstr>
      <vt:lpstr>Where does the performance gap come from? Not MPI</vt:lpstr>
      <vt:lpstr>What about a "Hybrid MPI" strategy?</vt:lpstr>
      <vt:lpstr>Thank you very much</vt:lpstr>
      <vt:lpstr>References and useful links</vt:lpstr>
      <vt:lpstr>More OSU results – pt2p2 latency and BW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717</cp:revision>
  <dcterms:created xsi:type="dcterms:W3CDTF">2024-04-09T14:11:48Z</dcterms:created>
  <dcterms:modified xsi:type="dcterms:W3CDTF">2024-04-15T15:54:36Z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0x010100C379A40748ED7343AE6428D20827D466</vt:lpwstr>
  </property>
</Properties>
</file>