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1" r:id="rId4"/>
  </p:sldMasterIdLst>
  <p:notesMasterIdLst>
    <p:notesMasterId r:id="rId40"/>
  </p:notesMasterIdLst>
  <p:sldIdLst>
    <p:sldId id="263" r:id="rId5"/>
    <p:sldId id="315" r:id="rId6"/>
    <p:sldId id="339" r:id="rId7"/>
    <p:sldId id="323" r:id="rId8"/>
    <p:sldId id="319" r:id="rId9"/>
    <p:sldId id="324" r:id="rId10"/>
    <p:sldId id="325" r:id="rId11"/>
    <p:sldId id="326" r:id="rId12"/>
    <p:sldId id="330" r:id="rId13"/>
    <p:sldId id="331" r:id="rId14"/>
    <p:sldId id="334" r:id="rId15"/>
    <p:sldId id="335" r:id="rId16"/>
    <p:sldId id="337" r:id="rId17"/>
    <p:sldId id="314" r:id="rId18"/>
    <p:sldId id="340" r:id="rId19"/>
    <p:sldId id="341" r:id="rId20"/>
    <p:sldId id="281" r:id="rId21"/>
    <p:sldId id="307" r:id="rId22"/>
    <p:sldId id="308" r:id="rId23"/>
    <p:sldId id="309" r:id="rId24"/>
    <p:sldId id="310" r:id="rId25"/>
    <p:sldId id="311" r:id="rId26"/>
    <p:sldId id="312" r:id="rId27"/>
    <p:sldId id="303" r:id="rId28"/>
    <p:sldId id="305" r:id="rId29"/>
    <p:sldId id="313" r:id="rId30"/>
    <p:sldId id="344" r:id="rId31"/>
    <p:sldId id="345" r:id="rId32"/>
    <p:sldId id="338" r:id="rId33"/>
    <p:sldId id="286" r:id="rId34"/>
    <p:sldId id="287" r:id="rId35"/>
    <p:sldId id="343" r:id="rId36"/>
    <p:sldId id="282" r:id="rId37"/>
    <p:sldId id="271" r:id="rId38"/>
    <p:sldId id="284" r:id="rId3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060416"/>
    <a:srgbClr val="1DA6AE"/>
    <a:srgbClr val="4470A7"/>
    <a:srgbClr val="1C313A"/>
    <a:srgbClr val="323F24"/>
    <a:srgbClr val="B4B9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731B13-4BB1-1E65-D2DF-138359774201}" v="7" dt="2023-10-25T21:50:03.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9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alampos Andreou" userId="S::bcand@di.uoa.gr::2dd7c354-aaec-4d17-be30-518dc1dfa419" providerId="AD" clId="Web-{88731B13-4BB1-1E65-D2DF-138359774201}"/>
    <pc:docChg chg="modSld">
      <pc:chgData name="Charalampos Andreou" userId="S::bcand@di.uoa.gr::2dd7c354-aaec-4d17-be30-518dc1dfa419" providerId="AD" clId="Web-{88731B13-4BB1-1E65-D2DF-138359774201}" dt="2023-10-25T21:50:03.803" v="4" actId="1076"/>
      <pc:docMkLst>
        <pc:docMk/>
      </pc:docMkLst>
      <pc:sldChg chg="modSp">
        <pc:chgData name="Charalampos Andreou" userId="S::bcand@di.uoa.gr::2dd7c354-aaec-4d17-be30-518dc1dfa419" providerId="AD" clId="Web-{88731B13-4BB1-1E65-D2DF-138359774201}" dt="2023-10-25T21:48:19.894" v="1" actId="1076"/>
        <pc:sldMkLst>
          <pc:docMk/>
          <pc:sldMk cId="3452035057" sldId="286"/>
        </pc:sldMkLst>
        <pc:spChg chg="mod">
          <ac:chgData name="Charalampos Andreou" userId="S::bcand@di.uoa.gr::2dd7c354-aaec-4d17-be30-518dc1dfa419" providerId="AD" clId="Web-{88731B13-4BB1-1E65-D2DF-138359774201}" dt="2023-10-25T21:48:09.847" v="0" actId="20577"/>
          <ac:spMkLst>
            <pc:docMk/>
            <pc:sldMk cId="3452035057" sldId="286"/>
            <ac:spMk id="11" creationId="{D77F1E1B-40F4-0B22-9680-30686063B24D}"/>
          </ac:spMkLst>
        </pc:spChg>
        <pc:spChg chg="mod">
          <ac:chgData name="Charalampos Andreou" userId="S::bcand@di.uoa.gr::2dd7c354-aaec-4d17-be30-518dc1dfa419" providerId="AD" clId="Web-{88731B13-4BB1-1E65-D2DF-138359774201}" dt="2023-10-25T21:48:19.894" v="1" actId="1076"/>
          <ac:spMkLst>
            <pc:docMk/>
            <pc:sldMk cId="3452035057" sldId="286"/>
            <ac:spMk id="28" creationId="{89964C21-DD98-48D9-4B4D-0DD787A6D12C}"/>
          </ac:spMkLst>
        </pc:spChg>
      </pc:sldChg>
      <pc:sldChg chg="modSp">
        <pc:chgData name="Charalampos Andreou" userId="S::bcand@di.uoa.gr::2dd7c354-aaec-4d17-be30-518dc1dfa419" providerId="AD" clId="Web-{88731B13-4BB1-1E65-D2DF-138359774201}" dt="2023-10-25T21:50:03.803" v="4" actId="1076"/>
        <pc:sldMkLst>
          <pc:docMk/>
          <pc:sldMk cId="784319325" sldId="287"/>
        </pc:sldMkLst>
        <pc:spChg chg="mod">
          <ac:chgData name="Charalampos Andreou" userId="S::bcand@di.uoa.gr::2dd7c354-aaec-4d17-be30-518dc1dfa419" providerId="AD" clId="Web-{88731B13-4BB1-1E65-D2DF-138359774201}" dt="2023-10-25T21:50:03.803" v="4" actId="1076"/>
          <ac:spMkLst>
            <pc:docMk/>
            <pc:sldMk cId="784319325" sldId="287"/>
            <ac:spMk id="29" creationId="{A01EE63A-0583-ABF3-00F0-1951B8F97FE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F7883-BE9B-6444-965B-5BD53F87E4F9}" type="doc">
      <dgm:prSet loTypeId="urn:microsoft.com/office/officeart/2005/8/layout/process1" loCatId="" qsTypeId="urn:microsoft.com/office/officeart/2005/8/quickstyle/simple1" qsCatId="simple" csTypeId="urn:microsoft.com/office/officeart/2005/8/colors/colorful1" csCatId="colorful" phldr="1"/>
      <dgm:spPr/>
    </dgm:pt>
    <dgm:pt modelId="{B7BF3039-6B81-B64E-8454-9B29B7DB58BC}">
      <dgm:prSet phldrT="[Text]" custT="1"/>
      <dgm:spPr/>
      <dgm:t>
        <a:bodyPr/>
        <a:lstStyle/>
        <a:p>
          <a:r>
            <a:rPr lang="en-GB" sz="1100" dirty="0"/>
            <a:t>Creates instance and be connected to namespace</a:t>
          </a:r>
        </a:p>
      </dgm:t>
    </dgm:pt>
    <dgm:pt modelId="{793B588B-C0FD-F245-BC27-7F5155DB7377}" type="parTrans" cxnId="{97CC3472-4A3F-6743-B6C8-B97119584EB7}">
      <dgm:prSet/>
      <dgm:spPr/>
      <dgm:t>
        <a:bodyPr/>
        <a:lstStyle/>
        <a:p>
          <a:endParaRPr lang="en-GB" sz="1100"/>
        </a:p>
      </dgm:t>
    </dgm:pt>
    <dgm:pt modelId="{B87B0C36-6259-6B4C-A0BF-20E9B51F08F4}" type="sibTrans" cxnId="{97CC3472-4A3F-6743-B6C8-B97119584EB7}">
      <dgm:prSet custT="1"/>
      <dgm:spPr/>
      <dgm:t>
        <a:bodyPr/>
        <a:lstStyle/>
        <a:p>
          <a:endParaRPr lang="en-GB" sz="1100"/>
        </a:p>
      </dgm:t>
    </dgm:pt>
    <dgm:pt modelId="{68738E5B-B52D-1040-B62B-DE84C786962F}">
      <dgm:prSet phldrT="[Text]" custT="1"/>
      <dgm:spPr/>
      <dgm:t>
        <a:bodyPr/>
        <a:lstStyle/>
        <a:p>
          <a:r>
            <a:rPr lang="en-GB" sz="1100" dirty="0"/>
            <a:t>creates consumer for previous component</a:t>
          </a:r>
        </a:p>
      </dgm:t>
    </dgm:pt>
    <dgm:pt modelId="{45A6D263-38C2-9343-89F8-9A53D160C8A6}" type="parTrans" cxnId="{79A8E8BD-978F-6249-8689-84476E5571F6}">
      <dgm:prSet/>
      <dgm:spPr/>
      <dgm:t>
        <a:bodyPr/>
        <a:lstStyle/>
        <a:p>
          <a:endParaRPr lang="en-GB" sz="1100"/>
        </a:p>
      </dgm:t>
    </dgm:pt>
    <dgm:pt modelId="{3D6D69C7-9A21-CE40-8323-302EC23A004F}" type="sibTrans" cxnId="{79A8E8BD-978F-6249-8689-84476E5571F6}">
      <dgm:prSet custT="1"/>
      <dgm:spPr/>
      <dgm:t>
        <a:bodyPr/>
        <a:lstStyle/>
        <a:p>
          <a:endParaRPr lang="en-GB" sz="1100"/>
        </a:p>
      </dgm:t>
    </dgm:pt>
    <dgm:pt modelId="{4F124812-AD79-8642-935B-7A91EE318B35}">
      <dgm:prSet phldrT="[Text]" custT="1"/>
      <dgm:spPr/>
      <dgm:t>
        <a:bodyPr/>
        <a:lstStyle/>
        <a:p>
          <a:r>
            <a:rPr lang="en-GB" sz="1100" dirty="0"/>
            <a:t>Executes workflow</a:t>
          </a:r>
        </a:p>
      </dgm:t>
    </dgm:pt>
    <dgm:pt modelId="{C31457BD-A265-5E44-905A-20B7294927F8}" type="parTrans" cxnId="{2643536A-D64A-A745-ABDA-EE4837481788}">
      <dgm:prSet/>
      <dgm:spPr/>
      <dgm:t>
        <a:bodyPr/>
        <a:lstStyle/>
        <a:p>
          <a:endParaRPr lang="en-GB" sz="1100"/>
        </a:p>
      </dgm:t>
    </dgm:pt>
    <dgm:pt modelId="{57681853-2C21-654B-B044-4348EB732213}" type="sibTrans" cxnId="{2643536A-D64A-A745-ABDA-EE4837481788}">
      <dgm:prSet custT="1"/>
      <dgm:spPr/>
      <dgm:t>
        <a:bodyPr/>
        <a:lstStyle/>
        <a:p>
          <a:endParaRPr lang="en-GB" sz="1100"/>
        </a:p>
      </dgm:t>
    </dgm:pt>
    <dgm:pt modelId="{07423520-BDE9-664E-9EE9-37A15858D66B}">
      <dgm:prSet phldrT="[Text]" custT="1"/>
      <dgm:spPr/>
      <dgm:t>
        <a:bodyPr/>
        <a:lstStyle/>
        <a:p>
          <a:r>
            <a:rPr lang="en-GB" sz="1100" dirty="0"/>
            <a:t>Saves output</a:t>
          </a:r>
        </a:p>
      </dgm:t>
    </dgm:pt>
    <dgm:pt modelId="{A99E70E1-17F7-174F-B861-8D198CA70D13}" type="parTrans" cxnId="{0195B122-65DC-2F48-B8B2-E4CCB6724420}">
      <dgm:prSet/>
      <dgm:spPr/>
      <dgm:t>
        <a:bodyPr/>
        <a:lstStyle/>
        <a:p>
          <a:endParaRPr lang="en-GB" sz="1100"/>
        </a:p>
      </dgm:t>
    </dgm:pt>
    <dgm:pt modelId="{3FC49C8E-A024-F84C-855F-3F48DFB7EDB8}" type="sibTrans" cxnId="{0195B122-65DC-2F48-B8B2-E4CCB6724420}">
      <dgm:prSet custT="1"/>
      <dgm:spPr/>
      <dgm:t>
        <a:bodyPr/>
        <a:lstStyle/>
        <a:p>
          <a:endParaRPr lang="en-GB" sz="1100"/>
        </a:p>
      </dgm:t>
    </dgm:pt>
    <dgm:pt modelId="{8083534A-A011-F944-941C-2711C8A40C32}">
      <dgm:prSet phldrT="[Text]" custT="1"/>
      <dgm:spPr/>
      <dgm:t>
        <a:bodyPr/>
        <a:lstStyle/>
        <a:p>
          <a:r>
            <a:rPr lang="en-GB" sz="1100" dirty="0"/>
            <a:t>Creates a producer to send message to next component</a:t>
          </a:r>
        </a:p>
      </dgm:t>
    </dgm:pt>
    <dgm:pt modelId="{B2F75E85-86D5-A040-9F5F-BB1ED742C39D}" type="parTrans" cxnId="{E1AD0669-EFE0-FD47-968F-B034A0E80C53}">
      <dgm:prSet/>
      <dgm:spPr/>
      <dgm:t>
        <a:bodyPr/>
        <a:lstStyle/>
        <a:p>
          <a:endParaRPr lang="en-GB" sz="1100"/>
        </a:p>
      </dgm:t>
    </dgm:pt>
    <dgm:pt modelId="{08625F19-7ADC-2145-9D9F-0113C33D29FC}" type="sibTrans" cxnId="{E1AD0669-EFE0-FD47-968F-B034A0E80C53}">
      <dgm:prSet/>
      <dgm:spPr/>
      <dgm:t>
        <a:bodyPr/>
        <a:lstStyle/>
        <a:p>
          <a:endParaRPr lang="en-GB" sz="1100"/>
        </a:p>
      </dgm:t>
    </dgm:pt>
    <dgm:pt modelId="{54798470-DC74-3D40-962F-37F1FDEFC409}" type="pres">
      <dgm:prSet presAssocID="{277F7883-BE9B-6444-965B-5BD53F87E4F9}" presName="Name0" presStyleCnt="0">
        <dgm:presLayoutVars>
          <dgm:dir/>
          <dgm:resizeHandles val="exact"/>
        </dgm:presLayoutVars>
      </dgm:prSet>
      <dgm:spPr/>
    </dgm:pt>
    <dgm:pt modelId="{9721E058-9E7B-F54F-8DE4-441C30ED1289}" type="pres">
      <dgm:prSet presAssocID="{B7BF3039-6B81-B64E-8454-9B29B7DB58BC}" presName="node" presStyleLbl="node1" presStyleIdx="0" presStyleCnt="5">
        <dgm:presLayoutVars>
          <dgm:bulletEnabled val="1"/>
        </dgm:presLayoutVars>
      </dgm:prSet>
      <dgm:spPr/>
    </dgm:pt>
    <dgm:pt modelId="{924E7B86-B9C1-4E42-A174-7ADFC7DD593B}" type="pres">
      <dgm:prSet presAssocID="{B87B0C36-6259-6B4C-A0BF-20E9B51F08F4}" presName="sibTrans" presStyleLbl="sibTrans2D1" presStyleIdx="0" presStyleCnt="4"/>
      <dgm:spPr/>
    </dgm:pt>
    <dgm:pt modelId="{64F2263B-9E49-2C4D-A162-6D7E5F1FF59B}" type="pres">
      <dgm:prSet presAssocID="{B87B0C36-6259-6B4C-A0BF-20E9B51F08F4}" presName="connectorText" presStyleLbl="sibTrans2D1" presStyleIdx="0" presStyleCnt="4"/>
      <dgm:spPr/>
    </dgm:pt>
    <dgm:pt modelId="{22C173E9-6963-CC40-9017-A10C4850CA68}" type="pres">
      <dgm:prSet presAssocID="{68738E5B-B52D-1040-B62B-DE84C786962F}" presName="node" presStyleLbl="node1" presStyleIdx="1" presStyleCnt="5">
        <dgm:presLayoutVars>
          <dgm:bulletEnabled val="1"/>
        </dgm:presLayoutVars>
      </dgm:prSet>
      <dgm:spPr/>
    </dgm:pt>
    <dgm:pt modelId="{EA1916EC-A751-6945-B37A-B29CF35AC697}" type="pres">
      <dgm:prSet presAssocID="{3D6D69C7-9A21-CE40-8323-302EC23A004F}" presName="sibTrans" presStyleLbl="sibTrans2D1" presStyleIdx="1" presStyleCnt="4"/>
      <dgm:spPr/>
    </dgm:pt>
    <dgm:pt modelId="{4726956A-1A2C-FD44-B046-D9D1044ECA8B}" type="pres">
      <dgm:prSet presAssocID="{3D6D69C7-9A21-CE40-8323-302EC23A004F}" presName="connectorText" presStyleLbl="sibTrans2D1" presStyleIdx="1" presStyleCnt="4"/>
      <dgm:spPr/>
    </dgm:pt>
    <dgm:pt modelId="{AA779422-D310-1145-9AF0-08F9FBC66004}" type="pres">
      <dgm:prSet presAssocID="{4F124812-AD79-8642-935B-7A91EE318B35}" presName="node" presStyleLbl="node1" presStyleIdx="2" presStyleCnt="5">
        <dgm:presLayoutVars>
          <dgm:bulletEnabled val="1"/>
        </dgm:presLayoutVars>
      </dgm:prSet>
      <dgm:spPr/>
    </dgm:pt>
    <dgm:pt modelId="{329157DF-8AB7-DB4C-B112-6E0945610D85}" type="pres">
      <dgm:prSet presAssocID="{57681853-2C21-654B-B044-4348EB732213}" presName="sibTrans" presStyleLbl="sibTrans2D1" presStyleIdx="2" presStyleCnt="4"/>
      <dgm:spPr/>
    </dgm:pt>
    <dgm:pt modelId="{B7541F6B-CE6D-6D4A-91FC-655904BAF988}" type="pres">
      <dgm:prSet presAssocID="{57681853-2C21-654B-B044-4348EB732213}" presName="connectorText" presStyleLbl="sibTrans2D1" presStyleIdx="2" presStyleCnt="4"/>
      <dgm:spPr/>
    </dgm:pt>
    <dgm:pt modelId="{02581E6C-06E3-6F46-BA2E-97CC0ABE952E}" type="pres">
      <dgm:prSet presAssocID="{07423520-BDE9-664E-9EE9-37A15858D66B}" presName="node" presStyleLbl="node1" presStyleIdx="3" presStyleCnt="5">
        <dgm:presLayoutVars>
          <dgm:bulletEnabled val="1"/>
        </dgm:presLayoutVars>
      </dgm:prSet>
      <dgm:spPr/>
    </dgm:pt>
    <dgm:pt modelId="{175EFB03-DE20-C94B-AFDF-DD2D0B3BC225}" type="pres">
      <dgm:prSet presAssocID="{3FC49C8E-A024-F84C-855F-3F48DFB7EDB8}" presName="sibTrans" presStyleLbl="sibTrans2D1" presStyleIdx="3" presStyleCnt="4"/>
      <dgm:spPr/>
    </dgm:pt>
    <dgm:pt modelId="{CE4FFBB6-B4DB-0B4B-8B9B-81A5264F3E54}" type="pres">
      <dgm:prSet presAssocID="{3FC49C8E-A024-F84C-855F-3F48DFB7EDB8}" presName="connectorText" presStyleLbl="sibTrans2D1" presStyleIdx="3" presStyleCnt="4"/>
      <dgm:spPr/>
    </dgm:pt>
    <dgm:pt modelId="{15B7120C-5676-284A-B635-C763C7345104}" type="pres">
      <dgm:prSet presAssocID="{8083534A-A011-F944-941C-2711C8A40C32}" presName="node" presStyleLbl="node1" presStyleIdx="4" presStyleCnt="5">
        <dgm:presLayoutVars>
          <dgm:bulletEnabled val="1"/>
        </dgm:presLayoutVars>
      </dgm:prSet>
      <dgm:spPr/>
    </dgm:pt>
  </dgm:ptLst>
  <dgm:cxnLst>
    <dgm:cxn modelId="{C885210A-BF85-DD4F-9FAB-35B08130E177}" type="presOf" srcId="{07423520-BDE9-664E-9EE9-37A15858D66B}" destId="{02581E6C-06E3-6F46-BA2E-97CC0ABE952E}" srcOrd="0" destOrd="0" presId="urn:microsoft.com/office/officeart/2005/8/layout/process1"/>
    <dgm:cxn modelId="{6380D319-6BC1-7F4E-BD44-F9BFD37D715A}" type="presOf" srcId="{57681853-2C21-654B-B044-4348EB732213}" destId="{B7541F6B-CE6D-6D4A-91FC-655904BAF988}" srcOrd="1" destOrd="0" presId="urn:microsoft.com/office/officeart/2005/8/layout/process1"/>
    <dgm:cxn modelId="{0195B122-65DC-2F48-B8B2-E4CCB6724420}" srcId="{277F7883-BE9B-6444-965B-5BD53F87E4F9}" destId="{07423520-BDE9-664E-9EE9-37A15858D66B}" srcOrd="3" destOrd="0" parTransId="{A99E70E1-17F7-174F-B861-8D198CA70D13}" sibTransId="{3FC49C8E-A024-F84C-855F-3F48DFB7EDB8}"/>
    <dgm:cxn modelId="{5B93DF5E-33FA-C843-B4FB-88022495A975}" type="presOf" srcId="{57681853-2C21-654B-B044-4348EB732213}" destId="{329157DF-8AB7-DB4C-B112-6E0945610D85}" srcOrd="0" destOrd="0" presId="urn:microsoft.com/office/officeart/2005/8/layout/process1"/>
    <dgm:cxn modelId="{E4E73247-360A-A14E-AE6E-B7C760B1CADD}" type="presOf" srcId="{68738E5B-B52D-1040-B62B-DE84C786962F}" destId="{22C173E9-6963-CC40-9017-A10C4850CA68}" srcOrd="0" destOrd="0" presId="urn:microsoft.com/office/officeart/2005/8/layout/process1"/>
    <dgm:cxn modelId="{E1AD0669-EFE0-FD47-968F-B034A0E80C53}" srcId="{277F7883-BE9B-6444-965B-5BD53F87E4F9}" destId="{8083534A-A011-F944-941C-2711C8A40C32}" srcOrd="4" destOrd="0" parTransId="{B2F75E85-86D5-A040-9F5F-BB1ED742C39D}" sibTransId="{08625F19-7ADC-2145-9D9F-0113C33D29FC}"/>
    <dgm:cxn modelId="{2643536A-D64A-A745-ABDA-EE4837481788}" srcId="{277F7883-BE9B-6444-965B-5BD53F87E4F9}" destId="{4F124812-AD79-8642-935B-7A91EE318B35}" srcOrd="2" destOrd="0" parTransId="{C31457BD-A265-5E44-905A-20B7294927F8}" sibTransId="{57681853-2C21-654B-B044-4348EB732213}"/>
    <dgm:cxn modelId="{1B7E4D51-7D0B-4747-AB39-CBE72956344B}" type="presOf" srcId="{8083534A-A011-F944-941C-2711C8A40C32}" destId="{15B7120C-5676-284A-B635-C763C7345104}" srcOrd="0" destOrd="0" presId="urn:microsoft.com/office/officeart/2005/8/layout/process1"/>
    <dgm:cxn modelId="{70C41A72-7479-CC4B-8E8A-3A106A3F9F7F}" type="presOf" srcId="{3FC49C8E-A024-F84C-855F-3F48DFB7EDB8}" destId="{CE4FFBB6-B4DB-0B4B-8B9B-81A5264F3E54}" srcOrd="1" destOrd="0" presId="urn:microsoft.com/office/officeart/2005/8/layout/process1"/>
    <dgm:cxn modelId="{97CC3472-4A3F-6743-B6C8-B97119584EB7}" srcId="{277F7883-BE9B-6444-965B-5BD53F87E4F9}" destId="{B7BF3039-6B81-B64E-8454-9B29B7DB58BC}" srcOrd="0" destOrd="0" parTransId="{793B588B-C0FD-F245-BC27-7F5155DB7377}" sibTransId="{B87B0C36-6259-6B4C-A0BF-20E9B51F08F4}"/>
    <dgm:cxn modelId="{5FE94453-6700-4E46-9A16-80B066D52A82}" type="presOf" srcId="{277F7883-BE9B-6444-965B-5BD53F87E4F9}" destId="{54798470-DC74-3D40-962F-37F1FDEFC409}" srcOrd="0" destOrd="0" presId="urn:microsoft.com/office/officeart/2005/8/layout/process1"/>
    <dgm:cxn modelId="{198CAB79-64FC-3D4D-9C54-E11836759A45}" type="presOf" srcId="{3D6D69C7-9A21-CE40-8323-302EC23A004F}" destId="{4726956A-1A2C-FD44-B046-D9D1044ECA8B}" srcOrd="1" destOrd="0" presId="urn:microsoft.com/office/officeart/2005/8/layout/process1"/>
    <dgm:cxn modelId="{9F861D80-B268-6D49-B3EC-5054E8FD262E}" type="presOf" srcId="{3FC49C8E-A024-F84C-855F-3F48DFB7EDB8}" destId="{175EFB03-DE20-C94B-AFDF-DD2D0B3BC225}" srcOrd="0" destOrd="0" presId="urn:microsoft.com/office/officeart/2005/8/layout/process1"/>
    <dgm:cxn modelId="{3086EB85-A1C1-3D45-80AB-CFE217628469}" type="presOf" srcId="{3D6D69C7-9A21-CE40-8323-302EC23A004F}" destId="{EA1916EC-A751-6945-B37A-B29CF35AC697}" srcOrd="0" destOrd="0" presId="urn:microsoft.com/office/officeart/2005/8/layout/process1"/>
    <dgm:cxn modelId="{79A8E8BD-978F-6249-8689-84476E5571F6}" srcId="{277F7883-BE9B-6444-965B-5BD53F87E4F9}" destId="{68738E5B-B52D-1040-B62B-DE84C786962F}" srcOrd="1" destOrd="0" parTransId="{45A6D263-38C2-9343-89F8-9A53D160C8A6}" sibTransId="{3D6D69C7-9A21-CE40-8323-302EC23A004F}"/>
    <dgm:cxn modelId="{139AEBCF-3C78-FC4E-96AE-908037F3317A}" type="presOf" srcId="{B7BF3039-6B81-B64E-8454-9B29B7DB58BC}" destId="{9721E058-9E7B-F54F-8DE4-441C30ED1289}" srcOrd="0" destOrd="0" presId="urn:microsoft.com/office/officeart/2005/8/layout/process1"/>
    <dgm:cxn modelId="{C0B430DD-D5EC-A647-A65E-D131CC112A31}" type="presOf" srcId="{4F124812-AD79-8642-935B-7A91EE318B35}" destId="{AA779422-D310-1145-9AF0-08F9FBC66004}" srcOrd="0" destOrd="0" presId="urn:microsoft.com/office/officeart/2005/8/layout/process1"/>
    <dgm:cxn modelId="{D55AB6E9-348C-F141-BD58-98DBBE738A8B}" type="presOf" srcId="{B87B0C36-6259-6B4C-A0BF-20E9B51F08F4}" destId="{924E7B86-B9C1-4E42-A174-7ADFC7DD593B}" srcOrd="0" destOrd="0" presId="urn:microsoft.com/office/officeart/2005/8/layout/process1"/>
    <dgm:cxn modelId="{FF5756EF-5B39-0E4A-9E6C-0F27670AD5C4}" type="presOf" srcId="{B87B0C36-6259-6B4C-A0BF-20E9B51F08F4}" destId="{64F2263B-9E49-2C4D-A162-6D7E5F1FF59B}" srcOrd="1" destOrd="0" presId="urn:microsoft.com/office/officeart/2005/8/layout/process1"/>
    <dgm:cxn modelId="{B0888F77-64E3-CC44-8545-BA94C7716041}" type="presParOf" srcId="{54798470-DC74-3D40-962F-37F1FDEFC409}" destId="{9721E058-9E7B-F54F-8DE4-441C30ED1289}" srcOrd="0" destOrd="0" presId="urn:microsoft.com/office/officeart/2005/8/layout/process1"/>
    <dgm:cxn modelId="{7A07575D-7DA1-DC4C-BA4E-779DBD39161D}" type="presParOf" srcId="{54798470-DC74-3D40-962F-37F1FDEFC409}" destId="{924E7B86-B9C1-4E42-A174-7ADFC7DD593B}" srcOrd="1" destOrd="0" presId="urn:microsoft.com/office/officeart/2005/8/layout/process1"/>
    <dgm:cxn modelId="{15ADE3F3-AEC1-AF4F-B675-92F940BC14E1}" type="presParOf" srcId="{924E7B86-B9C1-4E42-A174-7ADFC7DD593B}" destId="{64F2263B-9E49-2C4D-A162-6D7E5F1FF59B}" srcOrd="0" destOrd="0" presId="urn:microsoft.com/office/officeart/2005/8/layout/process1"/>
    <dgm:cxn modelId="{C7A90EED-8262-0E46-99B5-B7EF18C48B77}" type="presParOf" srcId="{54798470-DC74-3D40-962F-37F1FDEFC409}" destId="{22C173E9-6963-CC40-9017-A10C4850CA68}" srcOrd="2" destOrd="0" presId="urn:microsoft.com/office/officeart/2005/8/layout/process1"/>
    <dgm:cxn modelId="{F0E6F519-FC7A-FF49-8641-465CB2FE1B81}" type="presParOf" srcId="{54798470-DC74-3D40-962F-37F1FDEFC409}" destId="{EA1916EC-A751-6945-B37A-B29CF35AC697}" srcOrd="3" destOrd="0" presId="urn:microsoft.com/office/officeart/2005/8/layout/process1"/>
    <dgm:cxn modelId="{75028D69-2EDE-6B41-A329-FB8C9E0B36F8}" type="presParOf" srcId="{EA1916EC-A751-6945-B37A-B29CF35AC697}" destId="{4726956A-1A2C-FD44-B046-D9D1044ECA8B}" srcOrd="0" destOrd="0" presId="urn:microsoft.com/office/officeart/2005/8/layout/process1"/>
    <dgm:cxn modelId="{9467E7D8-949B-DC4D-A8DC-AF57D724621D}" type="presParOf" srcId="{54798470-DC74-3D40-962F-37F1FDEFC409}" destId="{AA779422-D310-1145-9AF0-08F9FBC66004}" srcOrd="4" destOrd="0" presId="urn:microsoft.com/office/officeart/2005/8/layout/process1"/>
    <dgm:cxn modelId="{A62D14BA-FF7F-B044-B82A-70ABF59006EE}" type="presParOf" srcId="{54798470-DC74-3D40-962F-37F1FDEFC409}" destId="{329157DF-8AB7-DB4C-B112-6E0945610D85}" srcOrd="5" destOrd="0" presId="urn:microsoft.com/office/officeart/2005/8/layout/process1"/>
    <dgm:cxn modelId="{C780D8D3-E515-9D44-925C-E92F79E7B27A}" type="presParOf" srcId="{329157DF-8AB7-DB4C-B112-6E0945610D85}" destId="{B7541F6B-CE6D-6D4A-91FC-655904BAF988}" srcOrd="0" destOrd="0" presId="urn:microsoft.com/office/officeart/2005/8/layout/process1"/>
    <dgm:cxn modelId="{B7848DCD-E23C-8746-A622-899B7F55886F}" type="presParOf" srcId="{54798470-DC74-3D40-962F-37F1FDEFC409}" destId="{02581E6C-06E3-6F46-BA2E-97CC0ABE952E}" srcOrd="6" destOrd="0" presId="urn:microsoft.com/office/officeart/2005/8/layout/process1"/>
    <dgm:cxn modelId="{11283F4F-2546-8943-B06D-0F282E5337A9}" type="presParOf" srcId="{54798470-DC74-3D40-962F-37F1FDEFC409}" destId="{175EFB03-DE20-C94B-AFDF-DD2D0B3BC225}" srcOrd="7" destOrd="0" presId="urn:microsoft.com/office/officeart/2005/8/layout/process1"/>
    <dgm:cxn modelId="{CDA1F182-EE1A-D142-8418-C7E9FAD7ED3B}" type="presParOf" srcId="{175EFB03-DE20-C94B-AFDF-DD2D0B3BC225}" destId="{CE4FFBB6-B4DB-0B4B-8B9B-81A5264F3E54}" srcOrd="0" destOrd="0" presId="urn:microsoft.com/office/officeart/2005/8/layout/process1"/>
    <dgm:cxn modelId="{F664AE7B-72A5-5A4C-8A83-533040742E1E}" type="presParOf" srcId="{54798470-DC74-3D40-962F-37F1FDEFC409}" destId="{15B7120C-5676-284A-B635-C763C7345104}"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7F7883-BE9B-6444-965B-5BD53F87E4F9}" type="doc">
      <dgm:prSet loTypeId="urn:microsoft.com/office/officeart/2005/8/layout/process1" loCatId="" qsTypeId="urn:microsoft.com/office/officeart/2005/8/quickstyle/simple1" qsCatId="simple" csTypeId="urn:microsoft.com/office/officeart/2005/8/colors/colorful1" csCatId="colorful" phldr="1"/>
      <dgm:spPr/>
    </dgm:pt>
    <dgm:pt modelId="{B7BF3039-6B81-B64E-8454-9B29B7DB58BC}">
      <dgm:prSet phldrT="[Text]" custT="1"/>
      <dgm:spPr/>
      <dgm:t>
        <a:bodyPr/>
        <a:lstStyle/>
        <a:p>
          <a:r>
            <a:rPr lang="en-GB" sz="1100" dirty="0"/>
            <a:t>Creates instance and be connected to namespace</a:t>
          </a:r>
        </a:p>
      </dgm:t>
    </dgm:pt>
    <dgm:pt modelId="{793B588B-C0FD-F245-BC27-7F5155DB7377}" type="parTrans" cxnId="{97CC3472-4A3F-6743-B6C8-B97119584EB7}">
      <dgm:prSet/>
      <dgm:spPr/>
      <dgm:t>
        <a:bodyPr/>
        <a:lstStyle/>
        <a:p>
          <a:endParaRPr lang="en-GB" sz="1100"/>
        </a:p>
      </dgm:t>
    </dgm:pt>
    <dgm:pt modelId="{B87B0C36-6259-6B4C-A0BF-20E9B51F08F4}" type="sibTrans" cxnId="{97CC3472-4A3F-6743-B6C8-B97119584EB7}">
      <dgm:prSet custT="1"/>
      <dgm:spPr/>
      <dgm:t>
        <a:bodyPr/>
        <a:lstStyle/>
        <a:p>
          <a:endParaRPr lang="en-GB" sz="1100"/>
        </a:p>
      </dgm:t>
    </dgm:pt>
    <dgm:pt modelId="{68738E5B-B52D-1040-B62B-DE84C786962F}">
      <dgm:prSet phldrT="[Text]" custT="1"/>
      <dgm:spPr/>
      <dgm:t>
        <a:bodyPr/>
        <a:lstStyle/>
        <a:p>
          <a:r>
            <a:rPr lang="en-GB" sz="1100" dirty="0"/>
            <a:t>creates consumer for previous component</a:t>
          </a:r>
        </a:p>
      </dgm:t>
    </dgm:pt>
    <dgm:pt modelId="{45A6D263-38C2-9343-89F8-9A53D160C8A6}" type="parTrans" cxnId="{79A8E8BD-978F-6249-8689-84476E5571F6}">
      <dgm:prSet/>
      <dgm:spPr/>
      <dgm:t>
        <a:bodyPr/>
        <a:lstStyle/>
        <a:p>
          <a:endParaRPr lang="en-GB" sz="1100"/>
        </a:p>
      </dgm:t>
    </dgm:pt>
    <dgm:pt modelId="{3D6D69C7-9A21-CE40-8323-302EC23A004F}" type="sibTrans" cxnId="{79A8E8BD-978F-6249-8689-84476E5571F6}">
      <dgm:prSet custT="1"/>
      <dgm:spPr/>
      <dgm:t>
        <a:bodyPr/>
        <a:lstStyle/>
        <a:p>
          <a:endParaRPr lang="en-GB" sz="1100"/>
        </a:p>
      </dgm:t>
    </dgm:pt>
    <dgm:pt modelId="{4F124812-AD79-8642-935B-7A91EE318B35}">
      <dgm:prSet phldrT="[Text]" custT="1"/>
      <dgm:spPr/>
      <dgm:t>
        <a:bodyPr/>
        <a:lstStyle/>
        <a:p>
          <a:r>
            <a:rPr lang="en-GB" sz="1100" dirty="0"/>
            <a:t>Executes workflow</a:t>
          </a:r>
        </a:p>
      </dgm:t>
    </dgm:pt>
    <dgm:pt modelId="{C31457BD-A265-5E44-905A-20B7294927F8}" type="parTrans" cxnId="{2643536A-D64A-A745-ABDA-EE4837481788}">
      <dgm:prSet/>
      <dgm:spPr/>
      <dgm:t>
        <a:bodyPr/>
        <a:lstStyle/>
        <a:p>
          <a:endParaRPr lang="en-GB" sz="1100"/>
        </a:p>
      </dgm:t>
    </dgm:pt>
    <dgm:pt modelId="{57681853-2C21-654B-B044-4348EB732213}" type="sibTrans" cxnId="{2643536A-D64A-A745-ABDA-EE4837481788}">
      <dgm:prSet custT="1"/>
      <dgm:spPr/>
      <dgm:t>
        <a:bodyPr/>
        <a:lstStyle/>
        <a:p>
          <a:endParaRPr lang="en-GB" sz="1100"/>
        </a:p>
      </dgm:t>
    </dgm:pt>
    <dgm:pt modelId="{07423520-BDE9-664E-9EE9-37A15858D66B}">
      <dgm:prSet phldrT="[Text]" custT="1"/>
      <dgm:spPr/>
      <dgm:t>
        <a:bodyPr/>
        <a:lstStyle/>
        <a:p>
          <a:r>
            <a:rPr lang="en-GB" sz="1100" dirty="0"/>
            <a:t>Saves output</a:t>
          </a:r>
        </a:p>
      </dgm:t>
    </dgm:pt>
    <dgm:pt modelId="{A99E70E1-17F7-174F-B861-8D198CA70D13}" type="parTrans" cxnId="{0195B122-65DC-2F48-B8B2-E4CCB6724420}">
      <dgm:prSet/>
      <dgm:spPr/>
      <dgm:t>
        <a:bodyPr/>
        <a:lstStyle/>
        <a:p>
          <a:endParaRPr lang="en-GB" sz="1100"/>
        </a:p>
      </dgm:t>
    </dgm:pt>
    <dgm:pt modelId="{3FC49C8E-A024-F84C-855F-3F48DFB7EDB8}" type="sibTrans" cxnId="{0195B122-65DC-2F48-B8B2-E4CCB6724420}">
      <dgm:prSet custT="1"/>
      <dgm:spPr/>
      <dgm:t>
        <a:bodyPr/>
        <a:lstStyle/>
        <a:p>
          <a:endParaRPr lang="en-GB" sz="1100"/>
        </a:p>
      </dgm:t>
    </dgm:pt>
    <dgm:pt modelId="{8083534A-A011-F944-941C-2711C8A40C32}">
      <dgm:prSet phldrT="[Text]" custT="1"/>
      <dgm:spPr/>
      <dgm:t>
        <a:bodyPr/>
        <a:lstStyle/>
        <a:p>
          <a:r>
            <a:rPr lang="en-GB" sz="1100" dirty="0"/>
            <a:t>Creates a producer to send message to next component</a:t>
          </a:r>
        </a:p>
      </dgm:t>
    </dgm:pt>
    <dgm:pt modelId="{B2F75E85-86D5-A040-9F5F-BB1ED742C39D}" type="parTrans" cxnId="{E1AD0669-EFE0-FD47-968F-B034A0E80C53}">
      <dgm:prSet/>
      <dgm:spPr/>
      <dgm:t>
        <a:bodyPr/>
        <a:lstStyle/>
        <a:p>
          <a:endParaRPr lang="en-GB" sz="1100"/>
        </a:p>
      </dgm:t>
    </dgm:pt>
    <dgm:pt modelId="{08625F19-7ADC-2145-9D9F-0113C33D29FC}" type="sibTrans" cxnId="{E1AD0669-EFE0-FD47-968F-B034A0E80C53}">
      <dgm:prSet/>
      <dgm:spPr/>
      <dgm:t>
        <a:bodyPr/>
        <a:lstStyle/>
        <a:p>
          <a:endParaRPr lang="en-GB" sz="1100"/>
        </a:p>
      </dgm:t>
    </dgm:pt>
    <dgm:pt modelId="{54798470-DC74-3D40-962F-37F1FDEFC409}" type="pres">
      <dgm:prSet presAssocID="{277F7883-BE9B-6444-965B-5BD53F87E4F9}" presName="Name0" presStyleCnt="0">
        <dgm:presLayoutVars>
          <dgm:dir/>
          <dgm:resizeHandles val="exact"/>
        </dgm:presLayoutVars>
      </dgm:prSet>
      <dgm:spPr/>
    </dgm:pt>
    <dgm:pt modelId="{9721E058-9E7B-F54F-8DE4-441C30ED1289}" type="pres">
      <dgm:prSet presAssocID="{B7BF3039-6B81-B64E-8454-9B29B7DB58BC}" presName="node" presStyleLbl="node1" presStyleIdx="0" presStyleCnt="5">
        <dgm:presLayoutVars>
          <dgm:bulletEnabled val="1"/>
        </dgm:presLayoutVars>
      </dgm:prSet>
      <dgm:spPr/>
    </dgm:pt>
    <dgm:pt modelId="{924E7B86-B9C1-4E42-A174-7ADFC7DD593B}" type="pres">
      <dgm:prSet presAssocID="{B87B0C36-6259-6B4C-A0BF-20E9B51F08F4}" presName="sibTrans" presStyleLbl="sibTrans2D1" presStyleIdx="0" presStyleCnt="4"/>
      <dgm:spPr/>
    </dgm:pt>
    <dgm:pt modelId="{64F2263B-9E49-2C4D-A162-6D7E5F1FF59B}" type="pres">
      <dgm:prSet presAssocID="{B87B0C36-6259-6B4C-A0BF-20E9B51F08F4}" presName="connectorText" presStyleLbl="sibTrans2D1" presStyleIdx="0" presStyleCnt="4"/>
      <dgm:spPr/>
    </dgm:pt>
    <dgm:pt modelId="{22C173E9-6963-CC40-9017-A10C4850CA68}" type="pres">
      <dgm:prSet presAssocID="{68738E5B-B52D-1040-B62B-DE84C786962F}" presName="node" presStyleLbl="node1" presStyleIdx="1" presStyleCnt="5">
        <dgm:presLayoutVars>
          <dgm:bulletEnabled val="1"/>
        </dgm:presLayoutVars>
      </dgm:prSet>
      <dgm:spPr/>
    </dgm:pt>
    <dgm:pt modelId="{EA1916EC-A751-6945-B37A-B29CF35AC697}" type="pres">
      <dgm:prSet presAssocID="{3D6D69C7-9A21-CE40-8323-302EC23A004F}" presName="sibTrans" presStyleLbl="sibTrans2D1" presStyleIdx="1" presStyleCnt="4"/>
      <dgm:spPr/>
    </dgm:pt>
    <dgm:pt modelId="{4726956A-1A2C-FD44-B046-D9D1044ECA8B}" type="pres">
      <dgm:prSet presAssocID="{3D6D69C7-9A21-CE40-8323-302EC23A004F}" presName="connectorText" presStyleLbl="sibTrans2D1" presStyleIdx="1" presStyleCnt="4"/>
      <dgm:spPr/>
    </dgm:pt>
    <dgm:pt modelId="{AA779422-D310-1145-9AF0-08F9FBC66004}" type="pres">
      <dgm:prSet presAssocID="{4F124812-AD79-8642-935B-7A91EE318B35}" presName="node" presStyleLbl="node1" presStyleIdx="2" presStyleCnt="5">
        <dgm:presLayoutVars>
          <dgm:bulletEnabled val="1"/>
        </dgm:presLayoutVars>
      </dgm:prSet>
      <dgm:spPr/>
    </dgm:pt>
    <dgm:pt modelId="{329157DF-8AB7-DB4C-B112-6E0945610D85}" type="pres">
      <dgm:prSet presAssocID="{57681853-2C21-654B-B044-4348EB732213}" presName="sibTrans" presStyleLbl="sibTrans2D1" presStyleIdx="2" presStyleCnt="4"/>
      <dgm:spPr/>
    </dgm:pt>
    <dgm:pt modelId="{B7541F6B-CE6D-6D4A-91FC-655904BAF988}" type="pres">
      <dgm:prSet presAssocID="{57681853-2C21-654B-B044-4348EB732213}" presName="connectorText" presStyleLbl="sibTrans2D1" presStyleIdx="2" presStyleCnt="4"/>
      <dgm:spPr/>
    </dgm:pt>
    <dgm:pt modelId="{02581E6C-06E3-6F46-BA2E-97CC0ABE952E}" type="pres">
      <dgm:prSet presAssocID="{07423520-BDE9-664E-9EE9-37A15858D66B}" presName="node" presStyleLbl="node1" presStyleIdx="3" presStyleCnt="5">
        <dgm:presLayoutVars>
          <dgm:bulletEnabled val="1"/>
        </dgm:presLayoutVars>
      </dgm:prSet>
      <dgm:spPr/>
    </dgm:pt>
    <dgm:pt modelId="{175EFB03-DE20-C94B-AFDF-DD2D0B3BC225}" type="pres">
      <dgm:prSet presAssocID="{3FC49C8E-A024-F84C-855F-3F48DFB7EDB8}" presName="sibTrans" presStyleLbl="sibTrans2D1" presStyleIdx="3" presStyleCnt="4"/>
      <dgm:spPr/>
    </dgm:pt>
    <dgm:pt modelId="{CE4FFBB6-B4DB-0B4B-8B9B-81A5264F3E54}" type="pres">
      <dgm:prSet presAssocID="{3FC49C8E-A024-F84C-855F-3F48DFB7EDB8}" presName="connectorText" presStyleLbl="sibTrans2D1" presStyleIdx="3" presStyleCnt="4"/>
      <dgm:spPr/>
    </dgm:pt>
    <dgm:pt modelId="{15B7120C-5676-284A-B635-C763C7345104}" type="pres">
      <dgm:prSet presAssocID="{8083534A-A011-F944-941C-2711C8A40C32}" presName="node" presStyleLbl="node1" presStyleIdx="4" presStyleCnt="5">
        <dgm:presLayoutVars>
          <dgm:bulletEnabled val="1"/>
        </dgm:presLayoutVars>
      </dgm:prSet>
      <dgm:spPr/>
    </dgm:pt>
  </dgm:ptLst>
  <dgm:cxnLst>
    <dgm:cxn modelId="{C885210A-BF85-DD4F-9FAB-35B08130E177}" type="presOf" srcId="{07423520-BDE9-664E-9EE9-37A15858D66B}" destId="{02581E6C-06E3-6F46-BA2E-97CC0ABE952E}" srcOrd="0" destOrd="0" presId="urn:microsoft.com/office/officeart/2005/8/layout/process1"/>
    <dgm:cxn modelId="{6380D319-6BC1-7F4E-BD44-F9BFD37D715A}" type="presOf" srcId="{57681853-2C21-654B-B044-4348EB732213}" destId="{B7541F6B-CE6D-6D4A-91FC-655904BAF988}" srcOrd="1" destOrd="0" presId="urn:microsoft.com/office/officeart/2005/8/layout/process1"/>
    <dgm:cxn modelId="{0195B122-65DC-2F48-B8B2-E4CCB6724420}" srcId="{277F7883-BE9B-6444-965B-5BD53F87E4F9}" destId="{07423520-BDE9-664E-9EE9-37A15858D66B}" srcOrd="3" destOrd="0" parTransId="{A99E70E1-17F7-174F-B861-8D198CA70D13}" sibTransId="{3FC49C8E-A024-F84C-855F-3F48DFB7EDB8}"/>
    <dgm:cxn modelId="{5B93DF5E-33FA-C843-B4FB-88022495A975}" type="presOf" srcId="{57681853-2C21-654B-B044-4348EB732213}" destId="{329157DF-8AB7-DB4C-B112-6E0945610D85}" srcOrd="0" destOrd="0" presId="urn:microsoft.com/office/officeart/2005/8/layout/process1"/>
    <dgm:cxn modelId="{E4E73247-360A-A14E-AE6E-B7C760B1CADD}" type="presOf" srcId="{68738E5B-B52D-1040-B62B-DE84C786962F}" destId="{22C173E9-6963-CC40-9017-A10C4850CA68}" srcOrd="0" destOrd="0" presId="urn:microsoft.com/office/officeart/2005/8/layout/process1"/>
    <dgm:cxn modelId="{E1AD0669-EFE0-FD47-968F-B034A0E80C53}" srcId="{277F7883-BE9B-6444-965B-5BD53F87E4F9}" destId="{8083534A-A011-F944-941C-2711C8A40C32}" srcOrd="4" destOrd="0" parTransId="{B2F75E85-86D5-A040-9F5F-BB1ED742C39D}" sibTransId="{08625F19-7ADC-2145-9D9F-0113C33D29FC}"/>
    <dgm:cxn modelId="{2643536A-D64A-A745-ABDA-EE4837481788}" srcId="{277F7883-BE9B-6444-965B-5BD53F87E4F9}" destId="{4F124812-AD79-8642-935B-7A91EE318B35}" srcOrd="2" destOrd="0" parTransId="{C31457BD-A265-5E44-905A-20B7294927F8}" sibTransId="{57681853-2C21-654B-B044-4348EB732213}"/>
    <dgm:cxn modelId="{1B7E4D51-7D0B-4747-AB39-CBE72956344B}" type="presOf" srcId="{8083534A-A011-F944-941C-2711C8A40C32}" destId="{15B7120C-5676-284A-B635-C763C7345104}" srcOrd="0" destOrd="0" presId="urn:microsoft.com/office/officeart/2005/8/layout/process1"/>
    <dgm:cxn modelId="{70C41A72-7479-CC4B-8E8A-3A106A3F9F7F}" type="presOf" srcId="{3FC49C8E-A024-F84C-855F-3F48DFB7EDB8}" destId="{CE4FFBB6-B4DB-0B4B-8B9B-81A5264F3E54}" srcOrd="1" destOrd="0" presId="urn:microsoft.com/office/officeart/2005/8/layout/process1"/>
    <dgm:cxn modelId="{97CC3472-4A3F-6743-B6C8-B97119584EB7}" srcId="{277F7883-BE9B-6444-965B-5BD53F87E4F9}" destId="{B7BF3039-6B81-B64E-8454-9B29B7DB58BC}" srcOrd="0" destOrd="0" parTransId="{793B588B-C0FD-F245-BC27-7F5155DB7377}" sibTransId="{B87B0C36-6259-6B4C-A0BF-20E9B51F08F4}"/>
    <dgm:cxn modelId="{5FE94453-6700-4E46-9A16-80B066D52A82}" type="presOf" srcId="{277F7883-BE9B-6444-965B-5BD53F87E4F9}" destId="{54798470-DC74-3D40-962F-37F1FDEFC409}" srcOrd="0" destOrd="0" presId="urn:microsoft.com/office/officeart/2005/8/layout/process1"/>
    <dgm:cxn modelId="{198CAB79-64FC-3D4D-9C54-E11836759A45}" type="presOf" srcId="{3D6D69C7-9A21-CE40-8323-302EC23A004F}" destId="{4726956A-1A2C-FD44-B046-D9D1044ECA8B}" srcOrd="1" destOrd="0" presId="urn:microsoft.com/office/officeart/2005/8/layout/process1"/>
    <dgm:cxn modelId="{9F861D80-B268-6D49-B3EC-5054E8FD262E}" type="presOf" srcId="{3FC49C8E-A024-F84C-855F-3F48DFB7EDB8}" destId="{175EFB03-DE20-C94B-AFDF-DD2D0B3BC225}" srcOrd="0" destOrd="0" presId="urn:microsoft.com/office/officeart/2005/8/layout/process1"/>
    <dgm:cxn modelId="{3086EB85-A1C1-3D45-80AB-CFE217628469}" type="presOf" srcId="{3D6D69C7-9A21-CE40-8323-302EC23A004F}" destId="{EA1916EC-A751-6945-B37A-B29CF35AC697}" srcOrd="0" destOrd="0" presId="urn:microsoft.com/office/officeart/2005/8/layout/process1"/>
    <dgm:cxn modelId="{79A8E8BD-978F-6249-8689-84476E5571F6}" srcId="{277F7883-BE9B-6444-965B-5BD53F87E4F9}" destId="{68738E5B-B52D-1040-B62B-DE84C786962F}" srcOrd="1" destOrd="0" parTransId="{45A6D263-38C2-9343-89F8-9A53D160C8A6}" sibTransId="{3D6D69C7-9A21-CE40-8323-302EC23A004F}"/>
    <dgm:cxn modelId="{139AEBCF-3C78-FC4E-96AE-908037F3317A}" type="presOf" srcId="{B7BF3039-6B81-B64E-8454-9B29B7DB58BC}" destId="{9721E058-9E7B-F54F-8DE4-441C30ED1289}" srcOrd="0" destOrd="0" presId="urn:microsoft.com/office/officeart/2005/8/layout/process1"/>
    <dgm:cxn modelId="{C0B430DD-D5EC-A647-A65E-D131CC112A31}" type="presOf" srcId="{4F124812-AD79-8642-935B-7A91EE318B35}" destId="{AA779422-D310-1145-9AF0-08F9FBC66004}" srcOrd="0" destOrd="0" presId="urn:microsoft.com/office/officeart/2005/8/layout/process1"/>
    <dgm:cxn modelId="{D55AB6E9-348C-F141-BD58-98DBBE738A8B}" type="presOf" srcId="{B87B0C36-6259-6B4C-A0BF-20E9B51F08F4}" destId="{924E7B86-B9C1-4E42-A174-7ADFC7DD593B}" srcOrd="0" destOrd="0" presId="urn:microsoft.com/office/officeart/2005/8/layout/process1"/>
    <dgm:cxn modelId="{FF5756EF-5B39-0E4A-9E6C-0F27670AD5C4}" type="presOf" srcId="{B87B0C36-6259-6B4C-A0BF-20E9B51F08F4}" destId="{64F2263B-9E49-2C4D-A162-6D7E5F1FF59B}" srcOrd="1" destOrd="0" presId="urn:microsoft.com/office/officeart/2005/8/layout/process1"/>
    <dgm:cxn modelId="{B0888F77-64E3-CC44-8545-BA94C7716041}" type="presParOf" srcId="{54798470-DC74-3D40-962F-37F1FDEFC409}" destId="{9721E058-9E7B-F54F-8DE4-441C30ED1289}" srcOrd="0" destOrd="0" presId="urn:microsoft.com/office/officeart/2005/8/layout/process1"/>
    <dgm:cxn modelId="{7A07575D-7DA1-DC4C-BA4E-779DBD39161D}" type="presParOf" srcId="{54798470-DC74-3D40-962F-37F1FDEFC409}" destId="{924E7B86-B9C1-4E42-A174-7ADFC7DD593B}" srcOrd="1" destOrd="0" presId="urn:microsoft.com/office/officeart/2005/8/layout/process1"/>
    <dgm:cxn modelId="{15ADE3F3-AEC1-AF4F-B675-92F940BC14E1}" type="presParOf" srcId="{924E7B86-B9C1-4E42-A174-7ADFC7DD593B}" destId="{64F2263B-9E49-2C4D-A162-6D7E5F1FF59B}" srcOrd="0" destOrd="0" presId="urn:microsoft.com/office/officeart/2005/8/layout/process1"/>
    <dgm:cxn modelId="{C7A90EED-8262-0E46-99B5-B7EF18C48B77}" type="presParOf" srcId="{54798470-DC74-3D40-962F-37F1FDEFC409}" destId="{22C173E9-6963-CC40-9017-A10C4850CA68}" srcOrd="2" destOrd="0" presId="urn:microsoft.com/office/officeart/2005/8/layout/process1"/>
    <dgm:cxn modelId="{F0E6F519-FC7A-FF49-8641-465CB2FE1B81}" type="presParOf" srcId="{54798470-DC74-3D40-962F-37F1FDEFC409}" destId="{EA1916EC-A751-6945-B37A-B29CF35AC697}" srcOrd="3" destOrd="0" presId="urn:microsoft.com/office/officeart/2005/8/layout/process1"/>
    <dgm:cxn modelId="{75028D69-2EDE-6B41-A329-FB8C9E0B36F8}" type="presParOf" srcId="{EA1916EC-A751-6945-B37A-B29CF35AC697}" destId="{4726956A-1A2C-FD44-B046-D9D1044ECA8B}" srcOrd="0" destOrd="0" presId="urn:microsoft.com/office/officeart/2005/8/layout/process1"/>
    <dgm:cxn modelId="{9467E7D8-949B-DC4D-A8DC-AF57D724621D}" type="presParOf" srcId="{54798470-DC74-3D40-962F-37F1FDEFC409}" destId="{AA779422-D310-1145-9AF0-08F9FBC66004}" srcOrd="4" destOrd="0" presId="urn:microsoft.com/office/officeart/2005/8/layout/process1"/>
    <dgm:cxn modelId="{A62D14BA-FF7F-B044-B82A-70ABF59006EE}" type="presParOf" srcId="{54798470-DC74-3D40-962F-37F1FDEFC409}" destId="{329157DF-8AB7-DB4C-B112-6E0945610D85}" srcOrd="5" destOrd="0" presId="urn:microsoft.com/office/officeart/2005/8/layout/process1"/>
    <dgm:cxn modelId="{C780D8D3-E515-9D44-925C-E92F79E7B27A}" type="presParOf" srcId="{329157DF-8AB7-DB4C-B112-6E0945610D85}" destId="{B7541F6B-CE6D-6D4A-91FC-655904BAF988}" srcOrd="0" destOrd="0" presId="urn:microsoft.com/office/officeart/2005/8/layout/process1"/>
    <dgm:cxn modelId="{B7848DCD-E23C-8746-A622-899B7F55886F}" type="presParOf" srcId="{54798470-DC74-3D40-962F-37F1FDEFC409}" destId="{02581E6C-06E3-6F46-BA2E-97CC0ABE952E}" srcOrd="6" destOrd="0" presId="urn:microsoft.com/office/officeart/2005/8/layout/process1"/>
    <dgm:cxn modelId="{11283F4F-2546-8943-B06D-0F282E5337A9}" type="presParOf" srcId="{54798470-DC74-3D40-962F-37F1FDEFC409}" destId="{175EFB03-DE20-C94B-AFDF-DD2D0B3BC225}" srcOrd="7" destOrd="0" presId="urn:microsoft.com/office/officeart/2005/8/layout/process1"/>
    <dgm:cxn modelId="{CDA1F182-EE1A-D142-8418-C7E9FAD7ED3B}" type="presParOf" srcId="{175EFB03-DE20-C94B-AFDF-DD2D0B3BC225}" destId="{CE4FFBB6-B4DB-0B4B-8B9B-81A5264F3E54}" srcOrd="0" destOrd="0" presId="urn:microsoft.com/office/officeart/2005/8/layout/process1"/>
    <dgm:cxn modelId="{F664AE7B-72A5-5A4C-8A83-533040742E1E}" type="presParOf" srcId="{54798470-DC74-3D40-962F-37F1FDEFC409}" destId="{15B7120C-5676-284A-B635-C763C7345104}" srcOrd="8"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7F7883-BE9B-6444-965B-5BD53F87E4F9}" type="doc">
      <dgm:prSet loTypeId="urn:microsoft.com/office/officeart/2005/8/layout/process1" loCatId="" qsTypeId="urn:microsoft.com/office/officeart/2005/8/quickstyle/simple1" qsCatId="simple" csTypeId="urn:microsoft.com/office/officeart/2005/8/colors/colorful1" csCatId="colorful" phldr="1"/>
      <dgm:spPr/>
    </dgm:pt>
    <dgm:pt modelId="{B7BF3039-6B81-B64E-8454-9B29B7DB58BC}">
      <dgm:prSet phldrT="[Text]" custT="1"/>
      <dgm:spPr/>
      <dgm:t>
        <a:bodyPr/>
        <a:lstStyle/>
        <a:p>
          <a:r>
            <a:rPr lang="en-GB" sz="1100" dirty="0"/>
            <a:t>Creates instance and be connected to namespace</a:t>
          </a:r>
        </a:p>
      </dgm:t>
    </dgm:pt>
    <dgm:pt modelId="{793B588B-C0FD-F245-BC27-7F5155DB7377}" type="parTrans" cxnId="{97CC3472-4A3F-6743-B6C8-B97119584EB7}">
      <dgm:prSet/>
      <dgm:spPr/>
      <dgm:t>
        <a:bodyPr/>
        <a:lstStyle/>
        <a:p>
          <a:endParaRPr lang="en-GB" sz="1100"/>
        </a:p>
      </dgm:t>
    </dgm:pt>
    <dgm:pt modelId="{B87B0C36-6259-6B4C-A0BF-20E9B51F08F4}" type="sibTrans" cxnId="{97CC3472-4A3F-6743-B6C8-B97119584EB7}">
      <dgm:prSet custT="1"/>
      <dgm:spPr/>
      <dgm:t>
        <a:bodyPr/>
        <a:lstStyle/>
        <a:p>
          <a:endParaRPr lang="en-GB" sz="1100"/>
        </a:p>
      </dgm:t>
    </dgm:pt>
    <dgm:pt modelId="{68738E5B-B52D-1040-B62B-DE84C786962F}">
      <dgm:prSet phldrT="[Text]" custT="1"/>
      <dgm:spPr/>
      <dgm:t>
        <a:bodyPr/>
        <a:lstStyle/>
        <a:p>
          <a:r>
            <a:rPr lang="en-GB" sz="1100" dirty="0"/>
            <a:t>creates consumer for previous component</a:t>
          </a:r>
        </a:p>
      </dgm:t>
    </dgm:pt>
    <dgm:pt modelId="{45A6D263-38C2-9343-89F8-9A53D160C8A6}" type="parTrans" cxnId="{79A8E8BD-978F-6249-8689-84476E5571F6}">
      <dgm:prSet/>
      <dgm:spPr/>
      <dgm:t>
        <a:bodyPr/>
        <a:lstStyle/>
        <a:p>
          <a:endParaRPr lang="en-GB" sz="1100"/>
        </a:p>
      </dgm:t>
    </dgm:pt>
    <dgm:pt modelId="{3D6D69C7-9A21-CE40-8323-302EC23A004F}" type="sibTrans" cxnId="{79A8E8BD-978F-6249-8689-84476E5571F6}">
      <dgm:prSet custT="1"/>
      <dgm:spPr/>
      <dgm:t>
        <a:bodyPr/>
        <a:lstStyle/>
        <a:p>
          <a:endParaRPr lang="en-GB" sz="1100"/>
        </a:p>
      </dgm:t>
    </dgm:pt>
    <dgm:pt modelId="{4F124812-AD79-8642-935B-7A91EE318B35}">
      <dgm:prSet phldrT="[Text]" custT="1"/>
      <dgm:spPr/>
      <dgm:t>
        <a:bodyPr/>
        <a:lstStyle/>
        <a:p>
          <a:r>
            <a:rPr lang="en-GB" sz="1100" dirty="0"/>
            <a:t>Executes workflow</a:t>
          </a:r>
        </a:p>
      </dgm:t>
    </dgm:pt>
    <dgm:pt modelId="{C31457BD-A265-5E44-905A-20B7294927F8}" type="parTrans" cxnId="{2643536A-D64A-A745-ABDA-EE4837481788}">
      <dgm:prSet/>
      <dgm:spPr/>
      <dgm:t>
        <a:bodyPr/>
        <a:lstStyle/>
        <a:p>
          <a:endParaRPr lang="en-GB" sz="1100"/>
        </a:p>
      </dgm:t>
    </dgm:pt>
    <dgm:pt modelId="{57681853-2C21-654B-B044-4348EB732213}" type="sibTrans" cxnId="{2643536A-D64A-A745-ABDA-EE4837481788}">
      <dgm:prSet custT="1"/>
      <dgm:spPr/>
      <dgm:t>
        <a:bodyPr/>
        <a:lstStyle/>
        <a:p>
          <a:endParaRPr lang="en-GB" sz="1100"/>
        </a:p>
      </dgm:t>
    </dgm:pt>
    <dgm:pt modelId="{07423520-BDE9-664E-9EE9-37A15858D66B}">
      <dgm:prSet phldrT="[Text]" custT="1"/>
      <dgm:spPr/>
      <dgm:t>
        <a:bodyPr/>
        <a:lstStyle/>
        <a:p>
          <a:r>
            <a:rPr lang="en-GB" sz="1100" dirty="0"/>
            <a:t>Saves output</a:t>
          </a:r>
        </a:p>
      </dgm:t>
    </dgm:pt>
    <dgm:pt modelId="{A99E70E1-17F7-174F-B861-8D198CA70D13}" type="parTrans" cxnId="{0195B122-65DC-2F48-B8B2-E4CCB6724420}">
      <dgm:prSet/>
      <dgm:spPr/>
      <dgm:t>
        <a:bodyPr/>
        <a:lstStyle/>
        <a:p>
          <a:endParaRPr lang="en-GB" sz="1100"/>
        </a:p>
      </dgm:t>
    </dgm:pt>
    <dgm:pt modelId="{3FC49C8E-A024-F84C-855F-3F48DFB7EDB8}" type="sibTrans" cxnId="{0195B122-65DC-2F48-B8B2-E4CCB6724420}">
      <dgm:prSet custT="1"/>
      <dgm:spPr/>
      <dgm:t>
        <a:bodyPr/>
        <a:lstStyle/>
        <a:p>
          <a:endParaRPr lang="en-GB" sz="1100"/>
        </a:p>
      </dgm:t>
    </dgm:pt>
    <dgm:pt modelId="{8083534A-A011-F944-941C-2711C8A40C32}">
      <dgm:prSet phldrT="[Text]" custT="1"/>
      <dgm:spPr/>
      <dgm:t>
        <a:bodyPr/>
        <a:lstStyle/>
        <a:p>
          <a:r>
            <a:rPr lang="en-GB" sz="1100" dirty="0"/>
            <a:t>Creates a producer to send message to next component</a:t>
          </a:r>
        </a:p>
      </dgm:t>
    </dgm:pt>
    <dgm:pt modelId="{B2F75E85-86D5-A040-9F5F-BB1ED742C39D}" type="parTrans" cxnId="{E1AD0669-EFE0-FD47-968F-B034A0E80C53}">
      <dgm:prSet/>
      <dgm:spPr/>
      <dgm:t>
        <a:bodyPr/>
        <a:lstStyle/>
        <a:p>
          <a:endParaRPr lang="en-GB" sz="1100"/>
        </a:p>
      </dgm:t>
    </dgm:pt>
    <dgm:pt modelId="{08625F19-7ADC-2145-9D9F-0113C33D29FC}" type="sibTrans" cxnId="{E1AD0669-EFE0-FD47-968F-B034A0E80C53}">
      <dgm:prSet/>
      <dgm:spPr/>
      <dgm:t>
        <a:bodyPr/>
        <a:lstStyle/>
        <a:p>
          <a:endParaRPr lang="en-GB" sz="1100"/>
        </a:p>
      </dgm:t>
    </dgm:pt>
    <dgm:pt modelId="{54798470-DC74-3D40-962F-37F1FDEFC409}" type="pres">
      <dgm:prSet presAssocID="{277F7883-BE9B-6444-965B-5BD53F87E4F9}" presName="Name0" presStyleCnt="0">
        <dgm:presLayoutVars>
          <dgm:dir/>
          <dgm:resizeHandles val="exact"/>
        </dgm:presLayoutVars>
      </dgm:prSet>
      <dgm:spPr/>
    </dgm:pt>
    <dgm:pt modelId="{9721E058-9E7B-F54F-8DE4-441C30ED1289}" type="pres">
      <dgm:prSet presAssocID="{B7BF3039-6B81-B64E-8454-9B29B7DB58BC}" presName="node" presStyleLbl="node1" presStyleIdx="0" presStyleCnt="5">
        <dgm:presLayoutVars>
          <dgm:bulletEnabled val="1"/>
        </dgm:presLayoutVars>
      </dgm:prSet>
      <dgm:spPr/>
    </dgm:pt>
    <dgm:pt modelId="{924E7B86-B9C1-4E42-A174-7ADFC7DD593B}" type="pres">
      <dgm:prSet presAssocID="{B87B0C36-6259-6B4C-A0BF-20E9B51F08F4}" presName="sibTrans" presStyleLbl="sibTrans2D1" presStyleIdx="0" presStyleCnt="4"/>
      <dgm:spPr/>
    </dgm:pt>
    <dgm:pt modelId="{64F2263B-9E49-2C4D-A162-6D7E5F1FF59B}" type="pres">
      <dgm:prSet presAssocID="{B87B0C36-6259-6B4C-A0BF-20E9B51F08F4}" presName="connectorText" presStyleLbl="sibTrans2D1" presStyleIdx="0" presStyleCnt="4"/>
      <dgm:spPr/>
    </dgm:pt>
    <dgm:pt modelId="{22C173E9-6963-CC40-9017-A10C4850CA68}" type="pres">
      <dgm:prSet presAssocID="{68738E5B-B52D-1040-B62B-DE84C786962F}" presName="node" presStyleLbl="node1" presStyleIdx="1" presStyleCnt="5">
        <dgm:presLayoutVars>
          <dgm:bulletEnabled val="1"/>
        </dgm:presLayoutVars>
      </dgm:prSet>
      <dgm:spPr/>
    </dgm:pt>
    <dgm:pt modelId="{EA1916EC-A751-6945-B37A-B29CF35AC697}" type="pres">
      <dgm:prSet presAssocID="{3D6D69C7-9A21-CE40-8323-302EC23A004F}" presName="sibTrans" presStyleLbl="sibTrans2D1" presStyleIdx="1" presStyleCnt="4"/>
      <dgm:spPr/>
    </dgm:pt>
    <dgm:pt modelId="{4726956A-1A2C-FD44-B046-D9D1044ECA8B}" type="pres">
      <dgm:prSet presAssocID="{3D6D69C7-9A21-CE40-8323-302EC23A004F}" presName="connectorText" presStyleLbl="sibTrans2D1" presStyleIdx="1" presStyleCnt="4"/>
      <dgm:spPr/>
    </dgm:pt>
    <dgm:pt modelId="{AA779422-D310-1145-9AF0-08F9FBC66004}" type="pres">
      <dgm:prSet presAssocID="{4F124812-AD79-8642-935B-7A91EE318B35}" presName="node" presStyleLbl="node1" presStyleIdx="2" presStyleCnt="5">
        <dgm:presLayoutVars>
          <dgm:bulletEnabled val="1"/>
        </dgm:presLayoutVars>
      </dgm:prSet>
      <dgm:spPr/>
    </dgm:pt>
    <dgm:pt modelId="{329157DF-8AB7-DB4C-B112-6E0945610D85}" type="pres">
      <dgm:prSet presAssocID="{57681853-2C21-654B-B044-4348EB732213}" presName="sibTrans" presStyleLbl="sibTrans2D1" presStyleIdx="2" presStyleCnt="4"/>
      <dgm:spPr/>
    </dgm:pt>
    <dgm:pt modelId="{B7541F6B-CE6D-6D4A-91FC-655904BAF988}" type="pres">
      <dgm:prSet presAssocID="{57681853-2C21-654B-B044-4348EB732213}" presName="connectorText" presStyleLbl="sibTrans2D1" presStyleIdx="2" presStyleCnt="4"/>
      <dgm:spPr/>
    </dgm:pt>
    <dgm:pt modelId="{02581E6C-06E3-6F46-BA2E-97CC0ABE952E}" type="pres">
      <dgm:prSet presAssocID="{07423520-BDE9-664E-9EE9-37A15858D66B}" presName="node" presStyleLbl="node1" presStyleIdx="3" presStyleCnt="5">
        <dgm:presLayoutVars>
          <dgm:bulletEnabled val="1"/>
        </dgm:presLayoutVars>
      </dgm:prSet>
      <dgm:spPr/>
    </dgm:pt>
    <dgm:pt modelId="{175EFB03-DE20-C94B-AFDF-DD2D0B3BC225}" type="pres">
      <dgm:prSet presAssocID="{3FC49C8E-A024-F84C-855F-3F48DFB7EDB8}" presName="sibTrans" presStyleLbl="sibTrans2D1" presStyleIdx="3" presStyleCnt="4"/>
      <dgm:spPr/>
    </dgm:pt>
    <dgm:pt modelId="{CE4FFBB6-B4DB-0B4B-8B9B-81A5264F3E54}" type="pres">
      <dgm:prSet presAssocID="{3FC49C8E-A024-F84C-855F-3F48DFB7EDB8}" presName="connectorText" presStyleLbl="sibTrans2D1" presStyleIdx="3" presStyleCnt="4"/>
      <dgm:spPr/>
    </dgm:pt>
    <dgm:pt modelId="{15B7120C-5676-284A-B635-C763C7345104}" type="pres">
      <dgm:prSet presAssocID="{8083534A-A011-F944-941C-2711C8A40C32}" presName="node" presStyleLbl="node1" presStyleIdx="4" presStyleCnt="5">
        <dgm:presLayoutVars>
          <dgm:bulletEnabled val="1"/>
        </dgm:presLayoutVars>
      </dgm:prSet>
      <dgm:spPr/>
    </dgm:pt>
  </dgm:ptLst>
  <dgm:cxnLst>
    <dgm:cxn modelId="{C885210A-BF85-DD4F-9FAB-35B08130E177}" type="presOf" srcId="{07423520-BDE9-664E-9EE9-37A15858D66B}" destId="{02581E6C-06E3-6F46-BA2E-97CC0ABE952E}" srcOrd="0" destOrd="0" presId="urn:microsoft.com/office/officeart/2005/8/layout/process1"/>
    <dgm:cxn modelId="{6380D319-6BC1-7F4E-BD44-F9BFD37D715A}" type="presOf" srcId="{57681853-2C21-654B-B044-4348EB732213}" destId="{B7541F6B-CE6D-6D4A-91FC-655904BAF988}" srcOrd="1" destOrd="0" presId="urn:microsoft.com/office/officeart/2005/8/layout/process1"/>
    <dgm:cxn modelId="{0195B122-65DC-2F48-B8B2-E4CCB6724420}" srcId="{277F7883-BE9B-6444-965B-5BD53F87E4F9}" destId="{07423520-BDE9-664E-9EE9-37A15858D66B}" srcOrd="3" destOrd="0" parTransId="{A99E70E1-17F7-174F-B861-8D198CA70D13}" sibTransId="{3FC49C8E-A024-F84C-855F-3F48DFB7EDB8}"/>
    <dgm:cxn modelId="{5B93DF5E-33FA-C843-B4FB-88022495A975}" type="presOf" srcId="{57681853-2C21-654B-B044-4348EB732213}" destId="{329157DF-8AB7-DB4C-B112-6E0945610D85}" srcOrd="0" destOrd="0" presId="urn:microsoft.com/office/officeart/2005/8/layout/process1"/>
    <dgm:cxn modelId="{E4E73247-360A-A14E-AE6E-B7C760B1CADD}" type="presOf" srcId="{68738E5B-B52D-1040-B62B-DE84C786962F}" destId="{22C173E9-6963-CC40-9017-A10C4850CA68}" srcOrd="0" destOrd="0" presId="urn:microsoft.com/office/officeart/2005/8/layout/process1"/>
    <dgm:cxn modelId="{E1AD0669-EFE0-FD47-968F-B034A0E80C53}" srcId="{277F7883-BE9B-6444-965B-5BD53F87E4F9}" destId="{8083534A-A011-F944-941C-2711C8A40C32}" srcOrd="4" destOrd="0" parTransId="{B2F75E85-86D5-A040-9F5F-BB1ED742C39D}" sibTransId="{08625F19-7ADC-2145-9D9F-0113C33D29FC}"/>
    <dgm:cxn modelId="{2643536A-D64A-A745-ABDA-EE4837481788}" srcId="{277F7883-BE9B-6444-965B-5BD53F87E4F9}" destId="{4F124812-AD79-8642-935B-7A91EE318B35}" srcOrd="2" destOrd="0" parTransId="{C31457BD-A265-5E44-905A-20B7294927F8}" sibTransId="{57681853-2C21-654B-B044-4348EB732213}"/>
    <dgm:cxn modelId="{1B7E4D51-7D0B-4747-AB39-CBE72956344B}" type="presOf" srcId="{8083534A-A011-F944-941C-2711C8A40C32}" destId="{15B7120C-5676-284A-B635-C763C7345104}" srcOrd="0" destOrd="0" presId="urn:microsoft.com/office/officeart/2005/8/layout/process1"/>
    <dgm:cxn modelId="{70C41A72-7479-CC4B-8E8A-3A106A3F9F7F}" type="presOf" srcId="{3FC49C8E-A024-F84C-855F-3F48DFB7EDB8}" destId="{CE4FFBB6-B4DB-0B4B-8B9B-81A5264F3E54}" srcOrd="1" destOrd="0" presId="urn:microsoft.com/office/officeart/2005/8/layout/process1"/>
    <dgm:cxn modelId="{97CC3472-4A3F-6743-B6C8-B97119584EB7}" srcId="{277F7883-BE9B-6444-965B-5BD53F87E4F9}" destId="{B7BF3039-6B81-B64E-8454-9B29B7DB58BC}" srcOrd="0" destOrd="0" parTransId="{793B588B-C0FD-F245-BC27-7F5155DB7377}" sibTransId="{B87B0C36-6259-6B4C-A0BF-20E9B51F08F4}"/>
    <dgm:cxn modelId="{5FE94453-6700-4E46-9A16-80B066D52A82}" type="presOf" srcId="{277F7883-BE9B-6444-965B-5BD53F87E4F9}" destId="{54798470-DC74-3D40-962F-37F1FDEFC409}" srcOrd="0" destOrd="0" presId="urn:microsoft.com/office/officeart/2005/8/layout/process1"/>
    <dgm:cxn modelId="{198CAB79-64FC-3D4D-9C54-E11836759A45}" type="presOf" srcId="{3D6D69C7-9A21-CE40-8323-302EC23A004F}" destId="{4726956A-1A2C-FD44-B046-D9D1044ECA8B}" srcOrd="1" destOrd="0" presId="urn:microsoft.com/office/officeart/2005/8/layout/process1"/>
    <dgm:cxn modelId="{9F861D80-B268-6D49-B3EC-5054E8FD262E}" type="presOf" srcId="{3FC49C8E-A024-F84C-855F-3F48DFB7EDB8}" destId="{175EFB03-DE20-C94B-AFDF-DD2D0B3BC225}" srcOrd="0" destOrd="0" presId="urn:microsoft.com/office/officeart/2005/8/layout/process1"/>
    <dgm:cxn modelId="{3086EB85-A1C1-3D45-80AB-CFE217628469}" type="presOf" srcId="{3D6D69C7-9A21-CE40-8323-302EC23A004F}" destId="{EA1916EC-A751-6945-B37A-B29CF35AC697}" srcOrd="0" destOrd="0" presId="urn:microsoft.com/office/officeart/2005/8/layout/process1"/>
    <dgm:cxn modelId="{79A8E8BD-978F-6249-8689-84476E5571F6}" srcId="{277F7883-BE9B-6444-965B-5BD53F87E4F9}" destId="{68738E5B-B52D-1040-B62B-DE84C786962F}" srcOrd="1" destOrd="0" parTransId="{45A6D263-38C2-9343-89F8-9A53D160C8A6}" sibTransId="{3D6D69C7-9A21-CE40-8323-302EC23A004F}"/>
    <dgm:cxn modelId="{139AEBCF-3C78-FC4E-96AE-908037F3317A}" type="presOf" srcId="{B7BF3039-6B81-B64E-8454-9B29B7DB58BC}" destId="{9721E058-9E7B-F54F-8DE4-441C30ED1289}" srcOrd="0" destOrd="0" presId="urn:microsoft.com/office/officeart/2005/8/layout/process1"/>
    <dgm:cxn modelId="{C0B430DD-D5EC-A647-A65E-D131CC112A31}" type="presOf" srcId="{4F124812-AD79-8642-935B-7A91EE318B35}" destId="{AA779422-D310-1145-9AF0-08F9FBC66004}" srcOrd="0" destOrd="0" presId="urn:microsoft.com/office/officeart/2005/8/layout/process1"/>
    <dgm:cxn modelId="{D55AB6E9-348C-F141-BD58-98DBBE738A8B}" type="presOf" srcId="{B87B0C36-6259-6B4C-A0BF-20E9B51F08F4}" destId="{924E7B86-B9C1-4E42-A174-7ADFC7DD593B}" srcOrd="0" destOrd="0" presId="urn:microsoft.com/office/officeart/2005/8/layout/process1"/>
    <dgm:cxn modelId="{FF5756EF-5B39-0E4A-9E6C-0F27670AD5C4}" type="presOf" srcId="{B87B0C36-6259-6B4C-A0BF-20E9B51F08F4}" destId="{64F2263B-9E49-2C4D-A162-6D7E5F1FF59B}" srcOrd="1" destOrd="0" presId="urn:microsoft.com/office/officeart/2005/8/layout/process1"/>
    <dgm:cxn modelId="{B0888F77-64E3-CC44-8545-BA94C7716041}" type="presParOf" srcId="{54798470-DC74-3D40-962F-37F1FDEFC409}" destId="{9721E058-9E7B-F54F-8DE4-441C30ED1289}" srcOrd="0" destOrd="0" presId="urn:microsoft.com/office/officeart/2005/8/layout/process1"/>
    <dgm:cxn modelId="{7A07575D-7DA1-DC4C-BA4E-779DBD39161D}" type="presParOf" srcId="{54798470-DC74-3D40-962F-37F1FDEFC409}" destId="{924E7B86-B9C1-4E42-A174-7ADFC7DD593B}" srcOrd="1" destOrd="0" presId="urn:microsoft.com/office/officeart/2005/8/layout/process1"/>
    <dgm:cxn modelId="{15ADE3F3-AEC1-AF4F-B675-92F940BC14E1}" type="presParOf" srcId="{924E7B86-B9C1-4E42-A174-7ADFC7DD593B}" destId="{64F2263B-9E49-2C4D-A162-6D7E5F1FF59B}" srcOrd="0" destOrd="0" presId="urn:microsoft.com/office/officeart/2005/8/layout/process1"/>
    <dgm:cxn modelId="{C7A90EED-8262-0E46-99B5-B7EF18C48B77}" type="presParOf" srcId="{54798470-DC74-3D40-962F-37F1FDEFC409}" destId="{22C173E9-6963-CC40-9017-A10C4850CA68}" srcOrd="2" destOrd="0" presId="urn:microsoft.com/office/officeart/2005/8/layout/process1"/>
    <dgm:cxn modelId="{F0E6F519-FC7A-FF49-8641-465CB2FE1B81}" type="presParOf" srcId="{54798470-DC74-3D40-962F-37F1FDEFC409}" destId="{EA1916EC-A751-6945-B37A-B29CF35AC697}" srcOrd="3" destOrd="0" presId="urn:microsoft.com/office/officeart/2005/8/layout/process1"/>
    <dgm:cxn modelId="{75028D69-2EDE-6B41-A329-FB8C9E0B36F8}" type="presParOf" srcId="{EA1916EC-A751-6945-B37A-B29CF35AC697}" destId="{4726956A-1A2C-FD44-B046-D9D1044ECA8B}" srcOrd="0" destOrd="0" presId="urn:microsoft.com/office/officeart/2005/8/layout/process1"/>
    <dgm:cxn modelId="{9467E7D8-949B-DC4D-A8DC-AF57D724621D}" type="presParOf" srcId="{54798470-DC74-3D40-962F-37F1FDEFC409}" destId="{AA779422-D310-1145-9AF0-08F9FBC66004}" srcOrd="4" destOrd="0" presId="urn:microsoft.com/office/officeart/2005/8/layout/process1"/>
    <dgm:cxn modelId="{A62D14BA-FF7F-B044-B82A-70ABF59006EE}" type="presParOf" srcId="{54798470-DC74-3D40-962F-37F1FDEFC409}" destId="{329157DF-8AB7-DB4C-B112-6E0945610D85}" srcOrd="5" destOrd="0" presId="urn:microsoft.com/office/officeart/2005/8/layout/process1"/>
    <dgm:cxn modelId="{C780D8D3-E515-9D44-925C-E92F79E7B27A}" type="presParOf" srcId="{329157DF-8AB7-DB4C-B112-6E0945610D85}" destId="{B7541F6B-CE6D-6D4A-91FC-655904BAF988}" srcOrd="0" destOrd="0" presId="urn:microsoft.com/office/officeart/2005/8/layout/process1"/>
    <dgm:cxn modelId="{B7848DCD-E23C-8746-A622-899B7F55886F}" type="presParOf" srcId="{54798470-DC74-3D40-962F-37F1FDEFC409}" destId="{02581E6C-06E3-6F46-BA2E-97CC0ABE952E}" srcOrd="6" destOrd="0" presId="urn:microsoft.com/office/officeart/2005/8/layout/process1"/>
    <dgm:cxn modelId="{11283F4F-2546-8943-B06D-0F282E5337A9}" type="presParOf" srcId="{54798470-DC74-3D40-962F-37F1FDEFC409}" destId="{175EFB03-DE20-C94B-AFDF-DD2D0B3BC225}" srcOrd="7" destOrd="0" presId="urn:microsoft.com/office/officeart/2005/8/layout/process1"/>
    <dgm:cxn modelId="{CDA1F182-EE1A-D142-8418-C7E9FAD7ED3B}" type="presParOf" srcId="{175EFB03-DE20-C94B-AFDF-DD2D0B3BC225}" destId="{CE4FFBB6-B4DB-0B4B-8B9B-81A5264F3E54}" srcOrd="0" destOrd="0" presId="urn:microsoft.com/office/officeart/2005/8/layout/process1"/>
    <dgm:cxn modelId="{F664AE7B-72A5-5A4C-8A83-533040742E1E}" type="presParOf" srcId="{54798470-DC74-3D40-962F-37F1FDEFC409}" destId="{15B7120C-5676-284A-B635-C763C7345104}" srcOrd="8" destOrd="0" presId="urn:microsoft.com/office/officeart/2005/8/layout/process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1E058-9E7B-F54F-8DE4-441C30ED1289}">
      <dsp:nvSpPr>
        <dsp:cNvPr id="0" name=""/>
        <dsp:cNvSpPr/>
      </dsp:nvSpPr>
      <dsp:spPr>
        <a:xfrm>
          <a:off x="3685" y="746775"/>
          <a:ext cx="1142391" cy="7496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Creates instance and be connected to namespace</a:t>
          </a:r>
        </a:p>
      </dsp:txBody>
      <dsp:txXfrm>
        <a:off x="25643" y="768733"/>
        <a:ext cx="1098475" cy="705778"/>
      </dsp:txXfrm>
    </dsp:sp>
    <dsp:sp modelId="{924E7B86-B9C1-4E42-A174-7ADFC7DD593B}">
      <dsp:nvSpPr>
        <dsp:cNvPr id="0" name=""/>
        <dsp:cNvSpPr/>
      </dsp:nvSpPr>
      <dsp:spPr>
        <a:xfrm>
          <a:off x="1260315" y="979966"/>
          <a:ext cx="242186" cy="28331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260315" y="1036629"/>
        <a:ext cx="169530" cy="169987"/>
      </dsp:txXfrm>
    </dsp:sp>
    <dsp:sp modelId="{22C173E9-6963-CC40-9017-A10C4850CA68}">
      <dsp:nvSpPr>
        <dsp:cNvPr id="0" name=""/>
        <dsp:cNvSpPr/>
      </dsp:nvSpPr>
      <dsp:spPr>
        <a:xfrm>
          <a:off x="1603032" y="746775"/>
          <a:ext cx="1142391" cy="74969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creates consumer for previous component</a:t>
          </a:r>
        </a:p>
      </dsp:txBody>
      <dsp:txXfrm>
        <a:off x="1624990" y="768733"/>
        <a:ext cx="1098475" cy="705778"/>
      </dsp:txXfrm>
    </dsp:sp>
    <dsp:sp modelId="{EA1916EC-A751-6945-B37A-B29CF35AC697}">
      <dsp:nvSpPr>
        <dsp:cNvPr id="0" name=""/>
        <dsp:cNvSpPr/>
      </dsp:nvSpPr>
      <dsp:spPr>
        <a:xfrm>
          <a:off x="2859663" y="979966"/>
          <a:ext cx="242186" cy="28331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2859663" y="1036629"/>
        <a:ext cx="169530" cy="169987"/>
      </dsp:txXfrm>
    </dsp:sp>
    <dsp:sp modelId="{AA779422-D310-1145-9AF0-08F9FBC66004}">
      <dsp:nvSpPr>
        <dsp:cNvPr id="0" name=""/>
        <dsp:cNvSpPr/>
      </dsp:nvSpPr>
      <dsp:spPr>
        <a:xfrm>
          <a:off x="3202380" y="746775"/>
          <a:ext cx="1142391" cy="74969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Executes workflow</a:t>
          </a:r>
        </a:p>
      </dsp:txBody>
      <dsp:txXfrm>
        <a:off x="3224338" y="768733"/>
        <a:ext cx="1098475" cy="705778"/>
      </dsp:txXfrm>
    </dsp:sp>
    <dsp:sp modelId="{329157DF-8AB7-DB4C-B112-6E0945610D85}">
      <dsp:nvSpPr>
        <dsp:cNvPr id="0" name=""/>
        <dsp:cNvSpPr/>
      </dsp:nvSpPr>
      <dsp:spPr>
        <a:xfrm>
          <a:off x="4459010" y="979966"/>
          <a:ext cx="242186" cy="28331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459010" y="1036629"/>
        <a:ext cx="169530" cy="169987"/>
      </dsp:txXfrm>
    </dsp:sp>
    <dsp:sp modelId="{02581E6C-06E3-6F46-BA2E-97CC0ABE952E}">
      <dsp:nvSpPr>
        <dsp:cNvPr id="0" name=""/>
        <dsp:cNvSpPr/>
      </dsp:nvSpPr>
      <dsp:spPr>
        <a:xfrm>
          <a:off x="4801728" y="746775"/>
          <a:ext cx="1142391" cy="7496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Saves output</a:t>
          </a:r>
        </a:p>
      </dsp:txBody>
      <dsp:txXfrm>
        <a:off x="4823686" y="768733"/>
        <a:ext cx="1098475" cy="705778"/>
      </dsp:txXfrm>
    </dsp:sp>
    <dsp:sp modelId="{175EFB03-DE20-C94B-AFDF-DD2D0B3BC225}">
      <dsp:nvSpPr>
        <dsp:cNvPr id="0" name=""/>
        <dsp:cNvSpPr/>
      </dsp:nvSpPr>
      <dsp:spPr>
        <a:xfrm>
          <a:off x="6058358" y="979966"/>
          <a:ext cx="242186" cy="28331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6058358" y="1036629"/>
        <a:ext cx="169530" cy="169987"/>
      </dsp:txXfrm>
    </dsp:sp>
    <dsp:sp modelId="{15B7120C-5676-284A-B635-C763C7345104}">
      <dsp:nvSpPr>
        <dsp:cNvPr id="0" name=""/>
        <dsp:cNvSpPr/>
      </dsp:nvSpPr>
      <dsp:spPr>
        <a:xfrm>
          <a:off x="6401075" y="746775"/>
          <a:ext cx="1142391" cy="74969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Creates a producer to send message to next component</a:t>
          </a:r>
        </a:p>
      </dsp:txBody>
      <dsp:txXfrm>
        <a:off x="6423033" y="768733"/>
        <a:ext cx="1098475" cy="705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1E058-9E7B-F54F-8DE4-441C30ED1289}">
      <dsp:nvSpPr>
        <dsp:cNvPr id="0" name=""/>
        <dsp:cNvSpPr/>
      </dsp:nvSpPr>
      <dsp:spPr>
        <a:xfrm>
          <a:off x="3685" y="746775"/>
          <a:ext cx="1142391" cy="7496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Creates instance and be connected to namespace</a:t>
          </a:r>
        </a:p>
      </dsp:txBody>
      <dsp:txXfrm>
        <a:off x="25643" y="768733"/>
        <a:ext cx="1098475" cy="705778"/>
      </dsp:txXfrm>
    </dsp:sp>
    <dsp:sp modelId="{924E7B86-B9C1-4E42-A174-7ADFC7DD593B}">
      <dsp:nvSpPr>
        <dsp:cNvPr id="0" name=""/>
        <dsp:cNvSpPr/>
      </dsp:nvSpPr>
      <dsp:spPr>
        <a:xfrm>
          <a:off x="1260315" y="979966"/>
          <a:ext cx="242186" cy="28331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260315" y="1036629"/>
        <a:ext cx="169530" cy="169987"/>
      </dsp:txXfrm>
    </dsp:sp>
    <dsp:sp modelId="{22C173E9-6963-CC40-9017-A10C4850CA68}">
      <dsp:nvSpPr>
        <dsp:cNvPr id="0" name=""/>
        <dsp:cNvSpPr/>
      </dsp:nvSpPr>
      <dsp:spPr>
        <a:xfrm>
          <a:off x="1603032" y="746775"/>
          <a:ext cx="1142391" cy="74969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creates consumer for previous component</a:t>
          </a:r>
        </a:p>
      </dsp:txBody>
      <dsp:txXfrm>
        <a:off x="1624990" y="768733"/>
        <a:ext cx="1098475" cy="705778"/>
      </dsp:txXfrm>
    </dsp:sp>
    <dsp:sp modelId="{EA1916EC-A751-6945-B37A-B29CF35AC697}">
      <dsp:nvSpPr>
        <dsp:cNvPr id="0" name=""/>
        <dsp:cNvSpPr/>
      </dsp:nvSpPr>
      <dsp:spPr>
        <a:xfrm>
          <a:off x="2859663" y="979966"/>
          <a:ext cx="242186" cy="28331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2859663" y="1036629"/>
        <a:ext cx="169530" cy="169987"/>
      </dsp:txXfrm>
    </dsp:sp>
    <dsp:sp modelId="{AA779422-D310-1145-9AF0-08F9FBC66004}">
      <dsp:nvSpPr>
        <dsp:cNvPr id="0" name=""/>
        <dsp:cNvSpPr/>
      </dsp:nvSpPr>
      <dsp:spPr>
        <a:xfrm>
          <a:off x="3202380" y="746775"/>
          <a:ext cx="1142391" cy="74969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Executes workflow</a:t>
          </a:r>
        </a:p>
      </dsp:txBody>
      <dsp:txXfrm>
        <a:off x="3224338" y="768733"/>
        <a:ext cx="1098475" cy="705778"/>
      </dsp:txXfrm>
    </dsp:sp>
    <dsp:sp modelId="{329157DF-8AB7-DB4C-B112-6E0945610D85}">
      <dsp:nvSpPr>
        <dsp:cNvPr id="0" name=""/>
        <dsp:cNvSpPr/>
      </dsp:nvSpPr>
      <dsp:spPr>
        <a:xfrm>
          <a:off x="4459010" y="979966"/>
          <a:ext cx="242186" cy="28331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459010" y="1036629"/>
        <a:ext cx="169530" cy="169987"/>
      </dsp:txXfrm>
    </dsp:sp>
    <dsp:sp modelId="{02581E6C-06E3-6F46-BA2E-97CC0ABE952E}">
      <dsp:nvSpPr>
        <dsp:cNvPr id="0" name=""/>
        <dsp:cNvSpPr/>
      </dsp:nvSpPr>
      <dsp:spPr>
        <a:xfrm>
          <a:off x="4801728" y="746775"/>
          <a:ext cx="1142391" cy="7496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Saves output</a:t>
          </a:r>
        </a:p>
      </dsp:txBody>
      <dsp:txXfrm>
        <a:off x="4823686" y="768733"/>
        <a:ext cx="1098475" cy="705778"/>
      </dsp:txXfrm>
    </dsp:sp>
    <dsp:sp modelId="{175EFB03-DE20-C94B-AFDF-DD2D0B3BC225}">
      <dsp:nvSpPr>
        <dsp:cNvPr id="0" name=""/>
        <dsp:cNvSpPr/>
      </dsp:nvSpPr>
      <dsp:spPr>
        <a:xfrm>
          <a:off x="6058358" y="979966"/>
          <a:ext cx="242186" cy="28331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6058358" y="1036629"/>
        <a:ext cx="169530" cy="169987"/>
      </dsp:txXfrm>
    </dsp:sp>
    <dsp:sp modelId="{15B7120C-5676-284A-B635-C763C7345104}">
      <dsp:nvSpPr>
        <dsp:cNvPr id="0" name=""/>
        <dsp:cNvSpPr/>
      </dsp:nvSpPr>
      <dsp:spPr>
        <a:xfrm>
          <a:off x="6401075" y="746775"/>
          <a:ext cx="1142391" cy="74969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Creates a producer to send message to next component</a:t>
          </a:r>
        </a:p>
      </dsp:txBody>
      <dsp:txXfrm>
        <a:off x="6423033" y="768733"/>
        <a:ext cx="1098475" cy="7057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1E058-9E7B-F54F-8DE4-441C30ED1289}">
      <dsp:nvSpPr>
        <dsp:cNvPr id="0" name=""/>
        <dsp:cNvSpPr/>
      </dsp:nvSpPr>
      <dsp:spPr>
        <a:xfrm>
          <a:off x="3685" y="746775"/>
          <a:ext cx="1142391" cy="7496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Creates instance and be connected to namespace</a:t>
          </a:r>
        </a:p>
      </dsp:txBody>
      <dsp:txXfrm>
        <a:off x="25643" y="768733"/>
        <a:ext cx="1098475" cy="705778"/>
      </dsp:txXfrm>
    </dsp:sp>
    <dsp:sp modelId="{924E7B86-B9C1-4E42-A174-7ADFC7DD593B}">
      <dsp:nvSpPr>
        <dsp:cNvPr id="0" name=""/>
        <dsp:cNvSpPr/>
      </dsp:nvSpPr>
      <dsp:spPr>
        <a:xfrm>
          <a:off x="1260315" y="979966"/>
          <a:ext cx="242186" cy="28331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260315" y="1036629"/>
        <a:ext cx="169530" cy="169987"/>
      </dsp:txXfrm>
    </dsp:sp>
    <dsp:sp modelId="{22C173E9-6963-CC40-9017-A10C4850CA68}">
      <dsp:nvSpPr>
        <dsp:cNvPr id="0" name=""/>
        <dsp:cNvSpPr/>
      </dsp:nvSpPr>
      <dsp:spPr>
        <a:xfrm>
          <a:off x="1603032" y="746775"/>
          <a:ext cx="1142391" cy="74969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creates consumer for previous component</a:t>
          </a:r>
        </a:p>
      </dsp:txBody>
      <dsp:txXfrm>
        <a:off x="1624990" y="768733"/>
        <a:ext cx="1098475" cy="705778"/>
      </dsp:txXfrm>
    </dsp:sp>
    <dsp:sp modelId="{EA1916EC-A751-6945-B37A-B29CF35AC697}">
      <dsp:nvSpPr>
        <dsp:cNvPr id="0" name=""/>
        <dsp:cNvSpPr/>
      </dsp:nvSpPr>
      <dsp:spPr>
        <a:xfrm>
          <a:off x="2859663" y="979966"/>
          <a:ext cx="242186" cy="28331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2859663" y="1036629"/>
        <a:ext cx="169530" cy="169987"/>
      </dsp:txXfrm>
    </dsp:sp>
    <dsp:sp modelId="{AA779422-D310-1145-9AF0-08F9FBC66004}">
      <dsp:nvSpPr>
        <dsp:cNvPr id="0" name=""/>
        <dsp:cNvSpPr/>
      </dsp:nvSpPr>
      <dsp:spPr>
        <a:xfrm>
          <a:off x="3202380" y="746775"/>
          <a:ext cx="1142391" cy="74969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Executes workflow</a:t>
          </a:r>
        </a:p>
      </dsp:txBody>
      <dsp:txXfrm>
        <a:off x="3224338" y="768733"/>
        <a:ext cx="1098475" cy="705778"/>
      </dsp:txXfrm>
    </dsp:sp>
    <dsp:sp modelId="{329157DF-8AB7-DB4C-B112-6E0945610D85}">
      <dsp:nvSpPr>
        <dsp:cNvPr id="0" name=""/>
        <dsp:cNvSpPr/>
      </dsp:nvSpPr>
      <dsp:spPr>
        <a:xfrm>
          <a:off x="4459010" y="979966"/>
          <a:ext cx="242186" cy="28331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459010" y="1036629"/>
        <a:ext cx="169530" cy="169987"/>
      </dsp:txXfrm>
    </dsp:sp>
    <dsp:sp modelId="{02581E6C-06E3-6F46-BA2E-97CC0ABE952E}">
      <dsp:nvSpPr>
        <dsp:cNvPr id="0" name=""/>
        <dsp:cNvSpPr/>
      </dsp:nvSpPr>
      <dsp:spPr>
        <a:xfrm>
          <a:off x="4801728" y="746775"/>
          <a:ext cx="1142391" cy="7496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Saves output</a:t>
          </a:r>
        </a:p>
      </dsp:txBody>
      <dsp:txXfrm>
        <a:off x="4823686" y="768733"/>
        <a:ext cx="1098475" cy="705778"/>
      </dsp:txXfrm>
    </dsp:sp>
    <dsp:sp modelId="{175EFB03-DE20-C94B-AFDF-DD2D0B3BC225}">
      <dsp:nvSpPr>
        <dsp:cNvPr id="0" name=""/>
        <dsp:cNvSpPr/>
      </dsp:nvSpPr>
      <dsp:spPr>
        <a:xfrm>
          <a:off x="6058358" y="979966"/>
          <a:ext cx="242186" cy="28331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6058358" y="1036629"/>
        <a:ext cx="169530" cy="169987"/>
      </dsp:txXfrm>
    </dsp:sp>
    <dsp:sp modelId="{15B7120C-5676-284A-B635-C763C7345104}">
      <dsp:nvSpPr>
        <dsp:cNvPr id="0" name=""/>
        <dsp:cNvSpPr/>
      </dsp:nvSpPr>
      <dsp:spPr>
        <a:xfrm>
          <a:off x="6401075" y="746775"/>
          <a:ext cx="1142391" cy="74969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Creates a producer to send message to next component</a:t>
          </a:r>
        </a:p>
      </dsp:txBody>
      <dsp:txXfrm>
        <a:off x="6423033" y="768733"/>
        <a:ext cx="1098475" cy="7057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D5F4C-A139-7E40-960E-05E94CBA483F}" type="datetimeFigureOut">
              <a:rPr lang="it-IT" smtClean="0"/>
              <a:t>25/10/2023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0F83B3-0C21-BA46-891E-E923391B397A}" type="slidenum">
              <a:rPr lang="it-IT" smtClean="0"/>
              <a:t>‹#›</a:t>
            </a:fld>
            <a:endParaRPr lang="it-IT"/>
          </a:p>
        </p:txBody>
      </p:sp>
    </p:spTree>
    <p:extLst>
      <p:ext uri="{BB962C8B-B14F-4D97-AF65-F5344CB8AC3E}">
        <p14:creationId xmlns:p14="http://schemas.microsoft.com/office/powerpoint/2010/main" val="164136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ea typeface="Times New Roman" panose="02020603050405020304" pitchFamily="18" charset="0"/>
            </a:endParaRPr>
          </a:p>
          <a:p>
            <a:pPr marL="0" indent="0" algn="just">
              <a:lnSpc>
                <a:spcPct val="100000"/>
              </a:lnSpc>
              <a:buNone/>
            </a:pPr>
            <a:endParaRPr lang="en-US" sz="12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B0F83B3-0C21-BA46-891E-E923391B397A}" type="slidenum">
              <a:rPr lang="it-IT" smtClean="0"/>
              <a:t>17</a:t>
            </a:fld>
            <a:endParaRPr lang="it-IT"/>
          </a:p>
        </p:txBody>
      </p:sp>
    </p:spTree>
    <p:extLst>
      <p:ext uri="{BB962C8B-B14F-4D97-AF65-F5344CB8AC3E}">
        <p14:creationId xmlns:p14="http://schemas.microsoft.com/office/powerpoint/2010/main" val="2979457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ea typeface="Times New Roman" panose="02020603050405020304" pitchFamily="18" charset="0"/>
            </a:endParaRPr>
          </a:p>
          <a:p>
            <a:pPr marL="0" indent="0" algn="just">
              <a:lnSpc>
                <a:spcPct val="100000"/>
              </a:lnSpc>
              <a:buNone/>
            </a:pPr>
            <a:endParaRPr lang="en-US" sz="12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B0F83B3-0C21-BA46-891E-E923391B397A}" type="slidenum">
              <a:rPr lang="it-IT" smtClean="0"/>
              <a:t>24</a:t>
            </a:fld>
            <a:endParaRPr lang="it-IT"/>
          </a:p>
        </p:txBody>
      </p:sp>
    </p:spTree>
    <p:extLst>
      <p:ext uri="{BB962C8B-B14F-4D97-AF65-F5344CB8AC3E}">
        <p14:creationId xmlns:p14="http://schemas.microsoft.com/office/powerpoint/2010/main" val="2537390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ea typeface="Times New Roman" panose="02020603050405020304" pitchFamily="18" charset="0"/>
            </a:endParaRPr>
          </a:p>
          <a:p>
            <a:pPr marL="0" indent="0" algn="just">
              <a:lnSpc>
                <a:spcPct val="100000"/>
              </a:lnSpc>
              <a:buNone/>
            </a:pPr>
            <a:endParaRPr lang="en-US" sz="12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B0F83B3-0C21-BA46-891E-E923391B397A}" type="slidenum">
              <a:rPr lang="it-IT" smtClean="0"/>
              <a:t>25</a:t>
            </a:fld>
            <a:endParaRPr lang="it-IT"/>
          </a:p>
        </p:txBody>
      </p:sp>
    </p:spTree>
    <p:extLst>
      <p:ext uri="{BB962C8B-B14F-4D97-AF65-F5344CB8AC3E}">
        <p14:creationId xmlns:p14="http://schemas.microsoft.com/office/powerpoint/2010/main" val="2227704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F83B3-0C21-BA46-891E-E923391B397A}" type="slidenum">
              <a:rPr lang="it-IT" smtClean="0"/>
              <a:t>31</a:t>
            </a:fld>
            <a:endParaRPr lang="it-IT"/>
          </a:p>
        </p:txBody>
      </p:sp>
    </p:spTree>
    <p:extLst>
      <p:ext uri="{BB962C8B-B14F-4D97-AF65-F5344CB8AC3E}">
        <p14:creationId xmlns:p14="http://schemas.microsoft.com/office/powerpoint/2010/main" val="1978287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0F83B3-0C21-BA46-891E-E923391B397A}" type="slidenum">
              <a:rPr lang="it-IT" smtClean="0"/>
              <a:t>34</a:t>
            </a:fld>
            <a:endParaRPr lang="it-IT"/>
          </a:p>
        </p:txBody>
      </p:sp>
    </p:spTree>
    <p:extLst>
      <p:ext uri="{BB962C8B-B14F-4D97-AF65-F5344CB8AC3E}">
        <p14:creationId xmlns:p14="http://schemas.microsoft.com/office/powerpoint/2010/main" val="3189926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0F83B3-0C21-BA46-891E-E923391B397A}" type="slidenum">
              <a:rPr lang="it-IT" smtClean="0"/>
              <a:t>35</a:t>
            </a:fld>
            <a:endParaRPr lang="it-IT"/>
          </a:p>
        </p:txBody>
      </p:sp>
    </p:spTree>
    <p:extLst>
      <p:ext uri="{BB962C8B-B14F-4D97-AF65-F5344CB8AC3E}">
        <p14:creationId xmlns:p14="http://schemas.microsoft.com/office/powerpoint/2010/main" val="2324742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0036-F7F7-EFDE-FB6E-6A0AC6715E2F}"/>
              </a:ext>
            </a:extLst>
          </p:cNvPr>
          <p:cNvSpPr>
            <a:spLocks noGrp="1"/>
          </p:cNvSpPr>
          <p:nvPr>
            <p:ph type="title"/>
          </p:nvPr>
        </p:nvSpPr>
        <p:spPr>
          <a:xfrm>
            <a:off x="833215" y="3816895"/>
            <a:ext cx="6416671" cy="980329"/>
          </a:xfrm>
        </p:spPr>
        <p:txBody>
          <a:bodyPr>
            <a:normAutofit/>
          </a:bodyPr>
          <a:lstStyle>
            <a:lvl1pPr>
              <a:defRPr sz="3200">
                <a:solidFill>
                  <a:srgbClr val="323F24"/>
                </a:solidFill>
              </a:defRPr>
            </a:lvl1pPr>
          </a:lstStyle>
          <a:p>
            <a:r>
              <a:rPr lang="en-US"/>
              <a:t>Click to edit Master title style</a:t>
            </a:r>
          </a:p>
        </p:txBody>
      </p:sp>
      <p:sp>
        <p:nvSpPr>
          <p:cNvPr id="3" name="Text Placeholder 2">
            <a:extLst>
              <a:ext uri="{FF2B5EF4-FFF2-40B4-BE49-F238E27FC236}">
                <a16:creationId xmlns:a16="http://schemas.microsoft.com/office/drawing/2014/main" id="{15FC8BF6-42A9-5141-873E-A6C14B76B7B0}"/>
              </a:ext>
            </a:extLst>
          </p:cNvPr>
          <p:cNvSpPr>
            <a:spLocks noGrp="1"/>
          </p:cNvSpPr>
          <p:nvPr>
            <p:ph idx="1"/>
          </p:nvPr>
        </p:nvSpPr>
        <p:spPr>
          <a:xfrm>
            <a:off x="833215" y="5284654"/>
            <a:ext cx="6413629" cy="869408"/>
          </a:xfrm>
          <a:prstGeom prst="rect">
            <a:avLst/>
          </a:prstGeom>
        </p:spPr>
        <p:txBody>
          <a:bodyPr vert="horz" lIns="91440" tIns="45720" rIns="91440" bIns="45720" rtlCol="0">
            <a:normAutofit/>
          </a:bodyPr>
          <a:lstStyle>
            <a:lvl1pPr>
              <a:defRPr sz="2400">
                <a:solidFill>
                  <a:srgbClr val="323F24"/>
                </a:solidFill>
              </a:defRPr>
            </a:lvl1pPr>
          </a:lstStyle>
          <a:p>
            <a:pPr lvl="0"/>
            <a:r>
              <a:rPr lang="en-US"/>
              <a:t>Click to edit Master text styles</a:t>
            </a:r>
          </a:p>
        </p:txBody>
      </p:sp>
    </p:spTree>
    <p:extLst>
      <p:ext uri="{BB962C8B-B14F-4D97-AF65-F5344CB8AC3E}">
        <p14:creationId xmlns:p14="http://schemas.microsoft.com/office/powerpoint/2010/main" val="303706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Singl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9CABDA-3A32-5E4A-93D7-C69D10D729BD}"/>
              </a:ext>
            </a:extLst>
          </p:cNvPr>
          <p:cNvSpPr>
            <a:spLocks noGrp="1"/>
          </p:cNvSpPr>
          <p:nvPr>
            <p:ph type="title"/>
          </p:nvPr>
        </p:nvSpPr>
        <p:spPr>
          <a:xfrm>
            <a:off x="833215" y="798644"/>
            <a:ext cx="10515600" cy="980329"/>
          </a:xfrm>
        </p:spPr>
        <p:txBody>
          <a:bodyPr>
            <a:normAutofit/>
          </a:bodyPr>
          <a:lstStyle>
            <a:lvl1pPr>
              <a:defRPr sz="3200">
                <a:solidFill>
                  <a:srgbClr val="323F24"/>
                </a:solidFill>
              </a:defRPr>
            </a:lvl1pPr>
          </a:lstStyle>
          <a:p>
            <a:r>
              <a:rPr lang="en-US"/>
              <a:t>Click to edit Master title style</a:t>
            </a:r>
          </a:p>
        </p:txBody>
      </p:sp>
      <p:sp>
        <p:nvSpPr>
          <p:cNvPr id="10" name="Text Placeholder 2">
            <a:extLst>
              <a:ext uri="{FF2B5EF4-FFF2-40B4-BE49-F238E27FC236}">
                <a16:creationId xmlns:a16="http://schemas.microsoft.com/office/drawing/2014/main" id="{13A984B7-82BF-B549-88F4-D3287858A9E4}"/>
              </a:ext>
            </a:extLst>
          </p:cNvPr>
          <p:cNvSpPr>
            <a:spLocks noGrp="1"/>
          </p:cNvSpPr>
          <p:nvPr>
            <p:ph idx="1"/>
          </p:nvPr>
        </p:nvSpPr>
        <p:spPr>
          <a:xfrm>
            <a:off x="838199" y="2100966"/>
            <a:ext cx="10510615" cy="4130017"/>
          </a:xfrm>
          <a:prstGeom prst="rect">
            <a:avLst/>
          </a:prstGeom>
        </p:spPr>
        <p:txBody>
          <a:bodyPr vert="horz" lIns="91440" tIns="45720" rIns="91440" bIns="45720" rtlCol="0">
            <a:normAutofit/>
          </a:bodyPr>
          <a:lstStyle>
            <a:lvl1pPr>
              <a:defRPr sz="2400">
                <a:solidFill>
                  <a:srgbClr val="323F24"/>
                </a:solidFill>
              </a:defRPr>
            </a:lvl1pPr>
          </a:lstStyle>
          <a:p>
            <a:pPr lvl="0"/>
            <a:r>
              <a:rPr lang="en-US"/>
              <a:t>Click to edit Master text styles</a:t>
            </a:r>
          </a:p>
        </p:txBody>
      </p:sp>
      <p:sp>
        <p:nvSpPr>
          <p:cNvPr id="8" name="Date Placeholder 3">
            <a:extLst>
              <a:ext uri="{FF2B5EF4-FFF2-40B4-BE49-F238E27FC236}">
                <a16:creationId xmlns:a16="http://schemas.microsoft.com/office/drawing/2014/main" id="{F6FD81B6-DA68-114A-B20B-31E3CEC17959}"/>
              </a:ext>
            </a:extLst>
          </p:cNvPr>
          <p:cNvSpPr>
            <a:spLocks noGrp="1"/>
          </p:cNvSpPr>
          <p:nvPr>
            <p:ph type="dt" sz="half" idx="10"/>
          </p:nvPr>
        </p:nvSpPr>
        <p:spPr>
          <a:xfrm>
            <a:off x="10221762" y="6520102"/>
            <a:ext cx="1127053" cy="337898"/>
          </a:xfrm>
          <a:prstGeom prst="rect">
            <a:avLst/>
          </a:prstGeom>
        </p:spPr>
        <p:txBody>
          <a:bodyPr/>
          <a:lstStyle>
            <a:lvl1pPr algn="ctr">
              <a:defRPr sz="1200">
                <a:solidFill>
                  <a:schemeClr val="accent1">
                    <a:lumMod val="50000"/>
                  </a:schemeClr>
                </a:solidFill>
              </a:defRPr>
            </a:lvl1pPr>
          </a:lstStyle>
          <a:p>
            <a:fld id="{3E53778A-49EF-5148-AD2C-2B49FC124A50}" type="datetime1">
              <a:rPr lang="it-IT" smtClean="0"/>
              <a:pPr/>
              <a:t>25/10/2023</a:t>
            </a:fld>
            <a:endParaRPr lang="it-IT"/>
          </a:p>
        </p:txBody>
      </p:sp>
      <p:sp>
        <p:nvSpPr>
          <p:cNvPr id="12" name="Footer Placeholder 4">
            <a:extLst>
              <a:ext uri="{FF2B5EF4-FFF2-40B4-BE49-F238E27FC236}">
                <a16:creationId xmlns:a16="http://schemas.microsoft.com/office/drawing/2014/main" id="{C0CE7C27-71B3-0E45-98FE-FB14951A1AAF}"/>
              </a:ext>
            </a:extLst>
          </p:cNvPr>
          <p:cNvSpPr>
            <a:spLocks noGrp="1"/>
          </p:cNvSpPr>
          <p:nvPr>
            <p:ph type="ftr" sz="quarter" idx="11"/>
          </p:nvPr>
        </p:nvSpPr>
        <p:spPr>
          <a:xfrm>
            <a:off x="2225047" y="6496895"/>
            <a:ext cx="7731935" cy="337897"/>
          </a:xfrm>
          <a:prstGeom prst="rect">
            <a:avLst/>
          </a:prstGeom>
        </p:spPr>
        <p:txBody>
          <a:bodyPr/>
          <a:lstStyle>
            <a:lvl1pPr algn="ctr">
              <a:defRPr sz="1200">
                <a:solidFill>
                  <a:schemeClr val="accent1">
                    <a:lumMod val="50000"/>
                  </a:schemeClr>
                </a:solidFill>
              </a:defRPr>
            </a:lvl1pPr>
          </a:lstStyle>
          <a:p>
            <a:endParaRPr lang="it-IT"/>
          </a:p>
        </p:txBody>
      </p:sp>
      <p:sp>
        <p:nvSpPr>
          <p:cNvPr id="13" name="Slide Number Placeholder 5">
            <a:extLst>
              <a:ext uri="{FF2B5EF4-FFF2-40B4-BE49-F238E27FC236}">
                <a16:creationId xmlns:a16="http://schemas.microsoft.com/office/drawing/2014/main" id="{02D015A9-2AD7-244C-B4A1-87AA057A4556}"/>
              </a:ext>
            </a:extLst>
          </p:cNvPr>
          <p:cNvSpPr>
            <a:spLocks noGrp="1"/>
          </p:cNvSpPr>
          <p:nvPr>
            <p:ph type="sldNum" sz="quarter" idx="12"/>
          </p:nvPr>
        </p:nvSpPr>
        <p:spPr>
          <a:xfrm>
            <a:off x="838199" y="6496896"/>
            <a:ext cx="981973" cy="337897"/>
          </a:xfrm>
          <a:prstGeom prst="rect">
            <a:avLst/>
          </a:prstGeom>
        </p:spPr>
        <p:txBody>
          <a:bodyPr/>
          <a:lstStyle>
            <a:lvl1pPr algn="ctr">
              <a:defRPr sz="1200">
                <a:solidFill>
                  <a:schemeClr val="accent1">
                    <a:lumMod val="50000"/>
                  </a:schemeClr>
                </a:solidFill>
              </a:defRPr>
            </a:lvl1pPr>
          </a:lstStyle>
          <a:p>
            <a:fld id="{345175DA-277F-B548-B500-1BF71FE23091}" type="slidenum">
              <a:rPr lang="it-IT" smtClean="0"/>
              <a:pPr/>
              <a:t>‹#›</a:t>
            </a:fld>
            <a:endParaRPr lang="it-IT"/>
          </a:p>
        </p:txBody>
      </p:sp>
    </p:spTree>
    <p:extLst>
      <p:ext uri="{BB962C8B-B14F-4D97-AF65-F5344CB8AC3E}">
        <p14:creationId xmlns:p14="http://schemas.microsoft.com/office/powerpoint/2010/main" val="3005180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Doubl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A5B6858-CC58-6942-8196-19807DFEA063}"/>
              </a:ext>
            </a:extLst>
          </p:cNvPr>
          <p:cNvSpPr>
            <a:spLocks noGrp="1"/>
          </p:cNvSpPr>
          <p:nvPr>
            <p:ph idx="1"/>
          </p:nvPr>
        </p:nvSpPr>
        <p:spPr>
          <a:xfrm>
            <a:off x="838200" y="2100967"/>
            <a:ext cx="5104688" cy="4217806"/>
          </a:xfrm>
          <a:prstGeom prst="rect">
            <a:avLst/>
          </a:prstGeom>
        </p:spPr>
        <p:txBody>
          <a:bodyPr vert="horz" lIns="91440" tIns="45720" rIns="91440" bIns="45720" rtlCol="0">
            <a:normAutofit/>
          </a:bodyPr>
          <a:lstStyle>
            <a:lvl1pPr>
              <a:defRPr sz="2400">
                <a:solidFill>
                  <a:srgbClr val="323F24"/>
                </a:solidFill>
              </a:defRPr>
            </a:lvl1pPr>
          </a:lstStyle>
          <a:p>
            <a:pPr lvl="0"/>
            <a:r>
              <a:rPr lang="en-US"/>
              <a:t>Click to edit Master text styles</a:t>
            </a:r>
          </a:p>
        </p:txBody>
      </p:sp>
      <p:sp>
        <p:nvSpPr>
          <p:cNvPr id="10" name="Text Placeholder 2">
            <a:extLst>
              <a:ext uri="{FF2B5EF4-FFF2-40B4-BE49-F238E27FC236}">
                <a16:creationId xmlns:a16="http://schemas.microsoft.com/office/drawing/2014/main" id="{22F7F928-25B3-CA40-8763-7CAAF6E01988}"/>
              </a:ext>
            </a:extLst>
          </p:cNvPr>
          <p:cNvSpPr>
            <a:spLocks noGrp="1"/>
          </p:cNvSpPr>
          <p:nvPr>
            <p:ph idx="13"/>
          </p:nvPr>
        </p:nvSpPr>
        <p:spPr>
          <a:xfrm>
            <a:off x="6102410" y="2100967"/>
            <a:ext cx="5246405" cy="4217806"/>
          </a:xfrm>
          <a:prstGeom prst="rect">
            <a:avLst/>
          </a:prstGeom>
        </p:spPr>
        <p:txBody>
          <a:bodyPr vert="horz" lIns="91440" tIns="45720" rIns="91440" bIns="45720" rtlCol="0">
            <a:normAutofit/>
          </a:bodyPr>
          <a:lstStyle>
            <a:lvl1pPr>
              <a:defRPr sz="2400">
                <a:solidFill>
                  <a:srgbClr val="323F24"/>
                </a:solidFill>
              </a:defRPr>
            </a:lvl1pPr>
          </a:lstStyle>
          <a:p>
            <a:pPr lvl="0"/>
            <a:r>
              <a:rPr lang="en-US"/>
              <a:t>Click to edit Master text styles</a:t>
            </a:r>
          </a:p>
        </p:txBody>
      </p:sp>
      <p:sp>
        <p:nvSpPr>
          <p:cNvPr id="12" name="Date Placeholder 3">
            <a:extLst>
              <a:ext uri="{FF2B5EF4-FFF2-40B4-BE49-F238E27FC236}">
                <a16:creationId xmlns:a16="http://schemas.microsoft.com/office/drawing/2014/main" id="{1BEAC6AE-815C-AB83-FDA0-00E763DD3314}"/>
              </a:ext>
            </a:extLst>
          </p:cNvPr>
          <p:cNvSpPr>
            <a:spLocks noGrp="1"/>
          </p:cNvSpPr>
          <p:nvPr>
            <p:ph type="dt" sz="half" idx="10"/>
          </p:nvPr>
        </p:nvSpPr>
        <p:spPr>
          <a:xfrm>
            <a:off x="10221762" y="6520102"/>
            <a:ext cx="1127053" cy="337898"/>
          </a:xfrm>
          <a:prstGeom prst="rect">
            <a:avLst/>
          </a:prstGeom>
        </p:spPr>
        <p:txBody>
          <a:bodyPr/>
          <a:lstStyle>
            <a:lvl1pPr algn="ctr">
              <a:defRPr sz="1200">
                <a:solidFill>
                  <a:schemeClr val="accent1">
                    <a:lumMod val="50000"/>
                  </a:schemeClr>
                </a:solidFill>
              </a:defRPr>
            </a:lvl1pPr>
          </a:lstStyle>
          <a:p>
            <a:fld id="{3E53778A-49EF-5148-AD2C-2B49FC124A50}" type="datetime1">
              <a:rPr lang="it-IT" smtClean="0"/>
              <a:pPr/>
              <a:t>25/10/2023</a:t>
            </a:fld>
            <a:endParaRPr lang="it-IT"/>
          </a:p>
        </p:txBody>
      </p:sp>
      <p:sp>
        <p:nvSpPr>
          <p:cNvPr id="13" name="Footer Placeholder 4">
            <a:extLst>
              <a:ext uri="{FF2B5EF4-FFF2-40B4-BE49-F238E27FC236}">
                <a16:creationId xmlns:a16="http://schemas.microsoft.com/office/drawing/2014/main" id="{EF77D935-D400-2A8A-608D-D6BF4D94C680}"/>
              </a:ext>
            </a:extLst>
          </p:cNvPr>
          <p:cNvSpPr>
            <a:spLocks noGrp="1"/>
          </p:cNvSpPr>
          <p:nvPr>
            <p:ph type="ftr" sz="quarter" idx="11"/>
          </p:nvPr>
        </p:nvSpPr>
        <p:spPr>
          <a:xfrm>
            <a:off x="2225047" y="6496895"/>
            <a:ext cx="7731935" cy="337897"/>
          </a:xfrm>
          <a:prstGeom prst="rect">
            <a:avLst/>
          </a:prstGeom>
        </p:spPr>
        <p:txBody>
          <a:bodyPr/>
          <a:lstStyle>
            <a:lvl1pPr algn="ctr">
              <a:defRPr sz="1200">
                <a:solidFill>
                  <a:schemeClr val="accent1">
                    <a:lumMod val="50000"/>
                  </a:schemeClr>
                </a:solidFill>
              </a:defRPr>
            </a:lvl1pPr>
          </a:lstStyle>
          <a:p>
            <a:endParaRPr lang="it-IT"/>
          </a:p>
        </p:txBody>
      </p:sp>
      <p:sp>
        <p:nvSpPr>
          <p:cNvPr id="17" name="Slide Number Placeholder 5">
            <a:extLst>
              <a:ext uri="{FF2B5EF4-FFF2-40B4-BE49-F238E27FC236}">
                <a16:creationId xmlns:a16="http://schemas.microsoft.com/office/drawing/2014/main" id="{544EBFF5-9070-FA7A-6D9A-32D8B15B0D1A}"/>
              </a:ext>
            </a:extLst>
          </p:cNvPr>
          <p:cNvSpPr>
            <a:spLocks noGrp="1"/>
          </p:cNvSpPr>
          <p:nvPr>
            <p:ph type="sldNum" sz="quarter" idx="12"/>
          </p:nvPr>
        </p:nvSpPr>
        <p:spPr>
          <a:xfrm>
            <a:off x="838199" y="6496896"/>
            <a:ext cx="981973" cy="337897"/>
          </a:xfrm>
          <a:prstGeom prst="rect">
            <a:avLst/>
          </a:prstGeom>
        </p:spPr>
        <p:txBody>
          <a:bodyPr/>
          <a:lstStyle>
            <a:lvl1pPr algn="ctr">
              <a:defRPr sz="1200">
                <a:solidFill>
                  <a:schemeClr val="accent1">
                    <a:lumMod val="50000"/>
                  </a:schemeClr>
                </a:solidFill>
              </a:defRPr>
            </a:lvl1pPr>
          </a:lstStyle>
          <a:p>
            <a:fld id="{345175DA-277F-B548-B500-1BF71FE23091}" type="slidenum">
              <a:rPr lang="it-IT" smtClean="0"/>
              <a:pPr/>
              <a:t>‹#›</a:t>
            </a:fld>
            <a:endParaRPr lang="it-IT"/>
          </a:p>
        </p:txBody>
      </p:sp>
      <p:sp>
        <p:nvSpPr>
          <p:cNvPr id="4" name="Title 3">
            <a:extLst>
              <a:ext uri="{FF2B5EF4-FFF2-40B4-BE49-F238E27FC236}">
                <a16:creationId xmlns:a16="http://schemas.microsoft.com/office/drawing/2014/main" id="{DA5CADF2-363C-C11E-277D-676505A52F95}"/>
              </a:ext>
            </a:extLst>
          </p:cNvPr>
          <p:cNvSpPr>
            <a:spLocks noGrp="1"/>
          </p:cNvSpPr>
          <p:nvPr>
            <p:ph type="title"/>
          </p:nvPr>
        </p:nvSpPr>
        <p:spPr>
          <a:xfrm>
            <a:off x="838200" y="775404"/>
            <a:ext cx="10510615" cy="980329"/>
          </a:xfrm>
        </p:spPr>
        <p:txBody>
          <a:bodyPr/>
          <a:lstStyle/>
          <a:p>
            <a:r>
              <a:rPr lang="en-US"/>
              <a:t>Click to edit Master title style</a:t>
            </a:r>
            <a:endParaRPr lang="en-GB"/>
          </a:p>
        </p:txBody>
      </p:sp>
    </p:spTree>
    <p:extLst>
      <p:ext uri="{BB962C8B-B14F-4D97-AF65-F5344CB8AC3E}">
        <p14:creationId xmlns:p14="http://schemas.microsoft.com/office/powerpoint/2010/main" val="2352617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4BE179-1CAE-8D20-2F18-259C863EACFD}"/>
              </a:ext>
            </a:extLst>
          </p:cNvPr>
          <p:cNvSpPr>
            <a:spLocks noGrp="1"/>
          </p:cNvSpPr>
          <p:nvPr>
            <p:ph type="title"/>
          </p:nvPr>
        </p:nvSpPr>
        <p:spPr>
          <a:xfrm>
            <a:off x="838200" y="2368482"/>
            <a:ext cx="10515600" cy="1325563"/>
          </a:xfrm>
        </p:spPr>
        <p:txBody>
          <a:bodyPr/>
          <a:lstStyle/>
          <a:p>
            <a:r>
              <a:rPr lang="en-US"/>
              <a:t>Click to edit Master title style</a:t>
            </a:r>
            <a:endParaRPr lang="en-GB"/>
          </a:p>
        </p:txBody>
      </p:sp>
      <p:sp>
        <p:nvSpPr>
          <p:cNvPr id="6" name="Date Placeholder 3">
            <a:extLst>
              <a:ext uri="{FF2B5EF4-FFF2-40B4-BE49-F238E27FC236}">
                <a16:creationId xmlns:a16="http://schemas.microsoft.com/office/drawing/2014/main" id="{9CDD452A-2C2B-ED8D-FC34-4D1FF4302785}"/>
              </a:ext>
            </a:extLst>
          </p:cNvPr>
          <p:cNvSpPr>
            <a:spLocks noGrp="1"/>
          </p:cNvSpPr>
          <p:nvPr>
            <p:ph type="dt" sz="half" idx="10"/>
          </p:nvPr>
        </p:nvSpPr>
        <p:spPr>
          <a:xfrm>
            <a:off x="10221762" y="6520102"/>
            <a:ext cx="1127053" cy="337898"/>
          </a:xfrm>
          <a:prstGeom prst="rect">
            <a:avLst/>
          </a:prstGeom>
        </p:spPr>
        <p:txBody>
          <a:bodyPr/>
          <a:lstStyle>
            <a:lvl1pPr algn="ctr">
              <a:defRPr sz="1200">
                <a:solidFill>
                  <a:schemeClr val="accent1">
                    <a:lumMod val="50000"/>
                  </a:schemeClr>
                </a:solidFill>
              </a:defRPr>
            </a:lvl1pPr>
          </a:lstStyle>
          <a:p>
            <a:fld id="{3E53778A-49EF-5148-AD2C-2B49FC124A50}" type="datetime1">
              <a:rPr lang="it-IT" smtClean="0"/>
              <a:pPr/>
              <a:t>25/10/2023</a:t>
            </a:fld>
            <a:endParaRPr lang="it-IT"/>
          </a:p>
        </p:txBody>
      </p:sp>
      <p:sp>
        <p:nvSpPr>
          <p:cNvPr id="8" name="Footer Placeholder 4">
            <a:extLst>
              <a:ext uri="{FF2B5EF4-FFF2-40B4-BE49-F238E27FC236}">
                <a16:creationId xmlns:a16="http://schemas.microsoft.com/office/drawing/2014/main" id="{DEFC612E-5EEA-38C7-9D7E-990A84EDDC3F}"/>
              </a:ext>
            </a:extLst>
          </p:cNvPr>
          <p:cNvSpPr>
            <a:spLocks noGrp="1"/>
          </p:cNvSpPr>
          <p:nvPr>
            <p:ph type="ftr" sz="quarter" idx="11"/>
          </p:nvPr>
        </p:nvSpPr>
        <p:spPr>
          <a:xfrm>
            <a:off x="2225047" y="6496895"/>
            <a:ext cx="7731935" cy="337897"/>
          </a:xfrm>
          <a:prstGeom prst="rect">
            <a:avLst/>
          </a:prstGeom>
        </p:spPr>
        <p:txBody>
          <a:bodyPr/>
          <a:lstStyle>
            <a:lvl1pPr algn="ctr">
              <a:defRPr sz="1200">
                <a:solidFill>
                  <a:schemeClr val="accent1">
                    <a:lumMod val="50000"/>
                  </a:schemeClr>
                </a:solidFill>
              </a:defRPr>
            </a:lvl1pPr>
          </a:lstStyle>
          <a:p>
            <a:endParaRPr lang="it-IT"/>
          </a:p>
        </p:txBody>
      </p:sp>
      <p:sp>
        <p:nvSpPr>
          <p:cNvPr id="9" name="Slide Number Placeholder 5">
            <a:extLst>
              <a:ext uri="{FF2B5EF4-FFF2-40B4-BE49-F238E27FC236}">
                <a16:creationId xmlns:a16="http://schemas.microsoft.com/office/drawing/2014/main" id="{58D2BA76-F2CF-3ADF-48EC-1793DB09BCB0}"/>
              </a:ext>
            </a:extLst>
          </p:cNvPr>
          <p:cNvSpPr>
            <a:spLocks noGrp="1"/>
          </p:cNvSpPr>
          <p:nvPr>
            <p:ph type="sldNum" sz="quarter" idx="12"/>
          </p:nvPr>
        </p:nvSpPr>
        <p:spPr>
          <a:xfrm>
            <a:off x="838199" y="6496896"/>
            <a:ext cx="981973" cy="337897"/>
          </a:xfrm>
          <a:prstGeom prst="rect">
            <a:avLst/>
          </a:prstGeom>
        </p:spPr>
        <p:txBody>
          <a:bodyPr/>
          <a:lstStyle>
            <a:lvl1pPr algn="ctr">
              <a:defRPr sz="1200">
                <a:solidFill>
                  <a:schemeClr val="accent1">
                    <a:lumMod val="50000"/>
                  </a:schemeClr>
                </a:solidFill>
              </a:defRPr>
            </a:lvl1pPr>
          </a:lstStyle>
          <a:p>
            <a:fld id="{345175DA-277F-B548-B500-1BF71FE23091}" type="slidenum">
              <a:rPr lang="it-IT" smtClean="0"/>
              <a:pPr/>
              <a:t>‹#›</a:t>
            </a:fld>
            <a:endParaRPr lang="it-IT"/>
          </a:p>
        </p:txBody>
      </p:sp>
    </p:spTree>
    <p:extLst>
      <p:ext uri="{BB962C8B-B14F-4D97-AF65-F5344CB8AC3E}">
        <p14:creationId xmlns:p14="http://schemas.microsoft.com/office/powerpoint/2010/main" val="799431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mp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2E39BD81-380A-39EF-1895-6029051FF3E8}"/>
              </a:ext>
            </a:extLst>
          </p:cNvPr>
          <p:cNvSpPr>
            <a:spLocks noGrp="1"/>
          </p:cNvSpPr>
          <p:nvPr>
            <p:ph type="dt" sz="half" idx="10"/>
          </p:nvPr>
        </p:nvSpPr>
        <p:spPr>
          <a:xfrm>
            <a:off x="10221762" y="6520102"/>
            <a:ext cx="1127053" cy="337898"/>
          </a:xfrm>
          <a:prstGeom prst="rect">
            <a:avLst/>
          </a:prstGeom>
        </p:spPr>
        <p:txBody>
          <a:bodyPr/>
          <a:lstStyle>
            <a:lvl1pPr algn="ctr">
              <a:defRPr sz="1200">
                <a:solidFill>
                  <a:schemeClr val="accent1">
                    <a:lumMod val="50000"/>
                  </a:schemeClr>
                </a:solidFill>
              </a:defRPr>
            </a:lvl1pPr>
          </a:lstStyle>
          <a:p>
            <a:fld id="{3E53778A-49EF-5148-AD2C-2B49FC124A50}" type="datetime1">
              <a:rPr lang="it-IT" smtClean="0"/>
              <a:pPr/>
              <a:t>25/10/2023</a:t>
            </a:fld>
            <a:endParaRPr lang="it-IT"/>
          </a:p>
        </p:txBody>
      </p:sp>
      <p:sp>
        <p:nvSpPr>
          <p:cNvPr id="7" name="Footer Placeholder 4">
            <a:extLst>
              <a:ext uri="{FF2B5EF4-FFF2-40B4-BE49-F238E27FC236}">
                <a16:creationId xmlns:a16="http://schemas.microsoft.com/office/drawing/2014/main" id="{C2C624D3-2ADB-0518-0DF6-CC79B6E8A5BC}"/>
              </a:ext>
            </a:extLst>
          </p:cNvPr>
          <p:cNvSpPr>
            <a:spLocks noGrp="1"/>
          </p:cNvSpPr>
          <p:nvPr>
            <p:ph type="ftr" sz="quarter" idx="11"/>
          </p:nvPr>
        </p:nvSpPr>
        <p:spPr>
          <a:xfrm>
            <a:off x="2225047" y="6496895"/>
            <a:ext cx="7731935" cy="337897"/>
          </a:xfrm>
          <a:prstGeom prst="rect">
            <a:avLst/>
          </a:prstGeom>
        </p:spPr>
        <p:txBody>
          <a:bodyPr/>
          <a:lstStyle>
            <a:lvl1pPr algn="ctr">
              <a:defRPr sz="1200">
                <a:solidFill>
                  <a:schemeClr val="accent1">
                    <a:lumMod val="50000"/>
                  </a:schemeClr>
                </a:solidFill>
              </a:defRPr>
            </a:lvl1pPr>
          </a:lstStyle>
          <a:p>
            <a:endParaRPr lang="it-IT"/>
          </a:p>
        </p:txBody>
      </p:sp>
      <p:sp>
        <p:nvSpPr>
          <p:cNvPr id="9" name="Slide Number Placeholder 5">
            <a:extLst>
              <a:ext uri="{FF2B5EF4-FFF2-40B4-BE49-F238E27FC236}">
                <a16:creationId xmlns:a16="http://schemas.microsoft.com/office/drawing/2014/main" id="{2480EA1A-919F-5B1E-B31F-9F17CC0D226E}"/>
              </a:ext>
            </a:extLst>
          </p:cNvPr>
          <p:cNvSpPr>
            <a:spLocks noGrp="1"/>
          </p:cNvSpPr>
          <p:nvPr>
            <p:ph type="sldNum" sz="quarter" idx="12"/>
          </p:nvPr>
        </p:nvSpPr>
        <p:spPr>
          <a:xfrm>
            <a:off x="838199" y="6496896"/>
            <a:ext cx="981973" cy="337897"/>
          </a:xfrm>
          <a:prstGeom prst="rect">
            <a:avLst/>
          </a:prstGeom>
        </p:spPr>
        <p:txBody>
          <a:bodyPr/>
          <a:lstStyle>
            <a:lvl1pPr algn="ctr">
              <a:defRPr sz="1200">
                <a:solidFill>
                  <a:schemeClr val="accent1">
                    <a:lumMod val="50000"/>
                  </a:schemeClr>
                </a:solidFill>
              </a:defRPr>
            </a:lvl1pPr>
          </a:lstStyle>
          <a:p>
            <a:fld id="{345175DA-277F-B548-B500-1BF71FE23091}" type="slidenum">
              <a:rPr lang="it-IT" smtClean="0"/>
              <a:pPr/>
              <a:t>‹#›</a:t>
            </a:fld>
            <a:endParaRPr lang="it-IT"/>
          </a:p>
        </p:txBody>
      </p:sp>
    </p:spTree>
    <p:extLst>
      <p:ext uri="{BB962C8B-B14F-4D97-AF65-F5344CB8AC3E}">
        <p14:creationId xmlns:p14="http://schemas.microsoft.com/office/powerpoint/2010/main" val="246584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82AB4F-6855-0630-7E17-1F71FF8F5754}"/>
              </a:ext>
            </a:extLst>
          </p:cNvPr>
          <p:cNvSpPr txBox="1"/>
          <p:nvPr userDrawn="1"/>
        </p:nvSpPr>
        <p:spPr>
          <a:xfrm>
            <a:off x="451349" y="3749379"/>
            <a:ext cx="2616971" cy="923330"/>
          </a:xfrm>
          <a:prstGeom prst="rect">
            <a:avLst/>
          </a:prstGeom>
          <a:noFill/>
        </p:spPr>
        <p:txBody>
          <a:bodyPr wrap="square" rtlCol="0">
            <a:spAutoFit/>
          </a:bodyPr>
          <a:lstStyle/>
          <a:p>
            <a:pPr>
              <a:lnSpc>
                <a:spcPct val="100000"/>
              </a:lnSpc>
            </a:pPr>
            <a:r>
              <a:rPr lang="en-GB" sz="3000" b="1" i="1">
                <a:solidFill>
                  <a:srgbClr val="4470A7"/>
                </a:solidFill>
              </a:rPr>
              <a:t>Thank you!</a:t>
            </a:r>
          </a:p>
          <a:p>
            <a:pPr>
              <a:lnSpc>
                <a:spcPct val="100000"/>
              </a:lnSpc>
            </a:pPr>
            <a:r>
              <a:rPr lang="en-GB" sz="2400" b="1" i="1">
                <a:solidFill>
                  <a:srgbClr val="4470A7"/>
                </a:solidFill>
              </a:rPr>
              <a:t>Let’s keep in touch.</a:t>
            </a:r>
          </a:p>
        </p:txBody>
      </p:sp>
      <p:sp>
        <p:nvSpPr>
          <p:cNvPr id="5" name="CasellaDiTesto 86">
            <a:extLst>
              <a:ext uri="{FF2B5EF4-FFF2-40B4-BE49-F238E27FC236}">
                <a16:creationId xmlns:a16="http://schemas.microsoft.com/office/drawing/2014/main" id="{03D39B8C-BACB-A82A-9AEA-335F80A05D37}"/>
              </a:ext>
            </a:extLst>
          </p:cNvPr>
          <p:cNvSpPr txBox="1"/>
          <p:nvPr userDrawn="1"/>
        </p:nvSpPr>
        <p:spPr>
          <a:xfrm>
            <a:off x="820787" y="5586630"/>
            <a:ext cx="1953335" cy="880369"/>
          </a:xfrm>
          <a:prstGeom prst="rect">
            <a:avLst/>
          </a:prstGeom>
          <a:noFill/>
        </p:spPr>
        <p:txBody>
          <a:bodyPr wrap="square" rtlCol="0">
            <a:spAutoFit/>
          </a:bodyPr>
          <a:lstStyle/>
          <a:p>
            <a:pPr>
              <a:lnSpc>
                <a:spcPct val="150000"/>
              </a:lnSpc>
            </a:pPr>
            <a:r>
              <a:rPr lang="it-IT" sz="1800" b="1" i="0" u="sng">
                <a:solidFill>
                  <a:schemeClr val="bg1"/>
                </a:solidFill>
                <a:latin typeface="Calibri" charset="0"/>
                <a:ea typeface="Calibri" charset="0"/>
                <a:cs typeface="Calibri" charset="0"/>
              </a:rPr>
              <a:t>@EO4EU</a:t>
            </a:r>
            <a:endParaRPr lang="en-GB" sz="1800" b="1" i="0">
              <a:solidFill>
                <a:schemeClr val="bg1"/>
              </a:solidFill>
              <a:latin typeface="Calibri" charset="0"/>
              <a:ea typeface="Calibri" charset="0"/>
              <a:cs typeface="Calibri" charset="0"/>
            </a:endParaRPr>
          </a:p>
          <a:p>
            <a:pPr>
              <a:lnSpc>
                <a:spcPct val="150000"/>
              </a:lnSpc>
            </a:pPr>
            <a:r>
              <a:rPr lang="en-US" sz="1800" b="1" i="0">
                <a:solidFill>
                  <a:schemeClr val="bg1"/>
                </a:solidFill>
                <a:latin typeface="Calibri" charset="0"/>
                <a:ea typeface="Calibri" charset="0"/>
                <a:cs typeface="Calibri" charset="0"/>
              </a:rPr>
              <a:t>/company/EO4EU</a:t>
            </a:r>
            <a:endParaRPr lang="en-GB" sz="1800" b="1" i="0">
              <a:solidFill>
                <a:schemeClr val="bg1"/>
              </a:solidFill>
              <a:latin typeface="Calibri" charset="0"/>
              <a:ea typeface="Calibri" charset="0"/>
              <a:cs typeface="Calibri" charset="0"/>
            </a:endParaRPr>
          </a:p>
        </p:txBody>
      </p:sp>
      <p:pic>
        <p:nvPicPr>
          <p:cNvPr id="6" name="Picture 5">
            <a:extLst>
              <a:ext uri="{FF2B5EF4-FFF2-40B4-BE49-F238E27FC236}">
                <a16:creationId xmlns:a16="http://schemas.microsoft.com/office/drawing/2014/main" id="{5007CDFA-0329-16ED-231F-3A84E1CD5D13}"/>
              </a:ext>
            </a:extLst>
          </p:cNvPr>
          <p:cNvPicPr>
            <a:picLocks noChangeAspect="1"/>
          </p:cNvPicPr>
          <p:nvPr userDrawn="1"/>
        </p:nvPicPr>
        <p:blipFill>
          <a:blip r:embed="rId3"/>
          <a:stretch>
            <a:fillRect/>
          </a:stretch>
        </p:blipFill>
        <p:spPr>
          <a:xfrm>
            <a:off x="515003" y="5735693"/>
            <a:ext cx="351752" cy="286635"/>
          </a:xfrm>
          <a:prstGeom prst="rect">
            <a:avLst/>
          </a:prstGeom>
        </p:spPr>
      </p:pic>
      <p:pic>
        <p:nvPicPr>
          <p:cNvPr id="8" name="Picture 7">
            <a:extLst>
              <a:ext uri="{FF2B5EF4-FFF2-40B4-BE49-F238E27FC236}">
                <a16:creationId xmlns:a16="http://schemas.microsoft.com/office/drawing/2014/main" id="{46F272F4-E536-2538-DC92-2DE6921D3ACD}"/>
              </a:ext>
            </a:extLst>
          </p:cNvPr>
          <p:cNvPicPr>
            <a:picLocks noChangeAspect="1"/>
          </p:cNvPicPr>
          <p:nvPr userDrawn="1"/>
        </p:nvPicPr>
        <p:blipFill>
          <a:blip r:embed="rId4"/>
          <a:stretch>
            <a:fillRect/>
          </a:stretch>
        </p:blipFill>
        <p:spPr>
          <a:xfrm>
            <a:off x="534991" y="6132235"/>
            <a:ext cx="311776" cy="279170"/>
          </a:xfrm>
          <a:prstGeom prst="rect">
            <a:avLst/>
          </a:prstGeom>
        </p:spPr>
      </p:pic>
      <p:sp>
        <p:nvSpPr>
          <p:cNvPr id="11" name="Text Placeholder 10">
            <a:extLst>
              <a:ext uri="{FF2B5EF4-FFF2-40B4-BE49-F238E27FC236}">
                <a16:creationId xmlns:a16="http://schemas.microsoft.com/office/drawing/2014/main" id="{0F184A01-9958-BCB8-E002-BCAA77105160}"/>
              </a:ext>
            </a:extLst>
          </p:cNvPr>
          <p:cNvSpPr>
            <a:spLocks noGrp="1"/>
          </p:cNvSpPr>
          <p:nvPr>
            <p:ph type="body" sz="quarter" idx="10" hasCustomPrompt="1"/>
          </p:nvPr>
        </p:nvSpPr>
        <p:spPr>
          <a:xfrm>
            <a:off x="3252562" y="5370841"/>
            <a:ext cx="3889918" cy="1016338"/>
          </a:xfrm>
        </p:spPr>
        <p:txBody>
          <a:bodyPr>
            <a:normAutofit/>
          </a:bodyPr>
          <a:lstStyle>
            <a:lvl1pPr marL="0" indent="0">
              <a:buFont typeface="Arial" charse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here</a:t>
            </a:r>
            <a:endParaRPr lang="en-GB"/>
          </a:p>
        </p:txBody>
      </p:sp>
      <p:cxnSp>
        <p:nvCxnSpPr>
          <p:cNvPr id="13" name="Straight Connector 12">
            <a:extLst>
              <a:ext uri="{FF2B5EF4-FFF2-40B4-BE49-F238E27FC236}">
                <a16:creationId xmlns:a16="http://schemas.microsoft.com/office/drawing/2014/main" id="{265A5CBA-95A0-56A0-908F-E2832FA8FDE8}"/>
              </a:ext>
            </a:extLst>
          </p:cNvPr>
          <p:cNvCxnSpPr>
            <a:cxnSpLocks/>
          </p:cNvCxnSpPr>
          <p:nvPr userDrawn="1"/>
        </p:nvCxnSpPr>
        <p:spPr>
          <a:xfrm flipH="1">
            <a:off x="2926331" y="5252133"/>
            <a:ext cx="15294" cy="12148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ttangolo 2"/>
          <p:cNvSpPr/>
          <p:nvPr userDrawn="1"/>
        </p:nvSpPr>
        <p:spPr>
          <a:xfrm>
            <a:off x="451349" y="5208905"/>
            <a:ext cx="1894942" cy="377725"/>
          </a:xfrm>
          <a:prstGeom prst="rect">
            <a:avLst/>
          </a:prstGeom>
        </p:spPr>
        <p:txBody>
          <a:bodyPr wrap="none">
            <a:spAutoFit/>
          </a:bodyPr>
          <a:lstStyle/>
          <a:p>
            <a:r>
              <a:rPr lang="en-US" sz="2100" b="1" i="0">
                <a:solidFill>
                  <a:schemeClr val="bg1"/>
                </a:solidFill>
                <a:latin typeface="Calibri" charset="0"/>
                <a:ea typeface="Calibri" charset="0"/>
                <a:cs typeface="Calibri" charset="0"/>
              </a:rPr>
              <a:t>www.eo4eu.eu</a:t>
            </a:r>
          </a:p>
        </p:txBody>
      </p:sp>
    </p:spTree>
    <p:extLst>
      <p:ext uri="{BB962C8B-B14F-4D97-AF65-F5344CB8AC3E}">
        <p14:creationId xmlns:p14="http://schemas.microsoft.com/office/powerpoint/2010/main" val="121984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3346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82741"/>
            <a:ext cx="10515600" cy="1325563"/>
          </a:xfrm>
          <a:prstGeom prst="rect">
            <a:avLst/>
          </a:prstGeom>
        </p:spPr>
        <p:txBody>
          <a:bodyPr vert="horz" lIns="91440" tIns="45720" rIns="91440" bIns="45720" rtlCol="0" anchor="ctr">
            <a:normAutofit/>
          </a:bodyPr>
          <a:lstStyle/>
          <a:p>
            <a:r>
              <a:rPr lang="it-IT"/>
              <a:t>Title</a:t>
            </a:r>
            <a:endParaRPr lang="en-US"/>
          </a:p>
        </p:txBody>
      </p:sp>
      <p:sp>
        <p:nvSpPr>
          <p:cNvPr id="3" name="Text Placeholder 2"/>
          <p:cNvSpPr>
            <a:spLocks noGrp="1"/>
          </p:cNvSpPr>
          <p:nvPr>
            <p:ph type="body" idx="1"/>
          </p:nvPr>
        </p:nvSpPr>
        <p:spPr>
          <a:xfrm>
            <a:off x="838200" y="2508158"/>
            <a:ext cx="10515600" cy="3827328"/>
          </a:xfrm>
          <a:prstGeom prst="rect">
            <a:avLst/>
          </a:prstGeom>
        </p:spPr>
        <p:txBody>
          <a:bodyPr vert="horz" lIns="91440" tIns="45720" rIns="91440" bIns="45720" rtlCol="0">
            <a:normAutofit/>
          </a:bodyPr>
          <a:lstStyle/>
          <a:p>
            <a:pPr lvl="0"/>
            <a:r>
              <a:rPr lang="it-IT"/>
              <a:t>First</a:t>
            </a:r>
          </a:p>
          <a:p>
            <a:pPr lvl="1"/>
            <a:r>
              <a:rPr lang="it-IT"/>
              <a:t>Second</a:t>
            </a:r>
          </a:p>
          <a:p>
            <a:pPr lvl="2"/>
            <a:r>
              <a:rPr lang="it-IT"/>
              <a:t>Third</a:t>
            </a:r>
          </a:p>
          <a:p>
            <a:pPr lvl="3"/>
            <a:r>
              <a:rPr lang="it-IT"/>
              <a:t>Fourth</a:t>
            </a:r>
          </a:p>
          <a:p>
            <a:pPr lvl="4"/>
            <a:r>
              <a:rPr lang="it-IT"/>
              <a:t>Fifth</a:t>
            </a:r>
          </a:p>
        </p:txBody>
      </p:sp>
      <p:sp>
        <p:nvSpPr>
          <p:cNvPr id="7" name="Date Placeholder 3">
            <a:extLst>
              <a:ext uri="{FF2B5EF4-FFF2-40B4-BE49-F238E27FC236}">
                <a16:creationId xmlns:a16="http://schemas.microsoft.com/office/drawing/2014/main" id="{B334D61D-A7DF-3FA8-B338-44273FB06308}"/>
              </a:ext>
            </a:extLst>
          </p:cNvPr>
          <p:cNvSpPr>
            <a:spLocks noGrp="1"/>
          </p:cNvSpPr>
          <p:nvPr>
            <p:ph type="dt" sz="half" idx="2"/>
          </p:nvPr>
        </p:nvSpPr>
        <p:spPr>
          <a:xfrm>
            <a:off x="10221762" y="6520102"/>
            <a:ext cx="1127053" cy="337898"/>
          </a:xfrm>
          <a:prstGeom prst="rect">
            <a:avLst/>
          </a:prstGeom>
        </p:spPr>
        <p:txBody>
          <a:bodyPr/>
          <a:lstStyle>
            <a:lvl1pPr algn="ctr">
              <a:defRPr sz="1200">
                <a:solidFill>
                  <a:schemeClr val="accent1">
                    <a:lumMod val="50000"/>
                  </a:schemeClr>
                </a:solidFill>
              </a:defRPr>
            </a:lvl1pPr>
          </a:lstStyle>
          <a:p>
            <a:fld id="{3E53778A-49EF-5148-AD2C-2B49FC124A50}" type="datetime1">
              <a:rPr lang="it-IT" smtClean="0"/>
              <a:pPr/>
              <a:t>25/10/2023</a:t>
            </a:fld>
            <a:endParaRPr lang="it-IT"/>
          </a:p>
        </p:txBody>
      </p:sp>
      <p:sp>
        <p:nvSpPr>
          <p:cNvPr id="8" name="Footer Placeholder 4">
            <a:extLst>
              <a:ext uri="{FF2B5EF4-FFF2-40B4-BE49-F238E27FC236}">
                <a16:creationId xmlns:a16="http://schemas.microsoft.com/office/drawing/2014/main" id="{0E5E7822-B77F-55B1-C2A3-047B8BE8DA4D}"/>
              </a:ext>
            </a:extLst>
          </p:cNvPr>
          <p:cNvSpPr>
            <a:spLocks noGrp="1"/>
          </p:cNvSpPr>
          <p:nvPr>
            <p:ph type="ftr" sz="quarter" idx="3"/>
          </p:nvPr>
        </p:nvSpPr>
        <p:spPr>
          <a:xfrm>
            <a:off x="2225047" y="6496895"/>
            <a:ext cx="7731935" cy="337897"/>
          </a:xfrm>
          <a:prstGeom prst="rect">
            <a:avLst/>
          </a:prstGeom>
        </p:spPr>
        <p:txBody>
          <a:bodyPr/>
          <a:lstStyle>
            <a:lvl1pPr algn="ctr">
              <a:defRPr sz="1200">
                <a:solidFill>
                  <a:schemeClr val="accent1">
                    <a:lumMod val="50000"/>
                  </a:schemeClr>
                </a:solidFill>
              </a:defRPr>
            </a:lvl1pPr>
          </a:lstStyle>
          <a:p>
            <a:endParaRPr lang="it-IT"/>
          </a:p>
        </p:txBody>
      </p:sp>
      <p:sp>
        <p:nvSpPr>
          <p:cNvPr id="9" name="Slide Number Placeholder 5">
            <a:extLst>
              <a:ext uri="{FF2B5EF4-FFF2-40B4-BE49-F238E27FC236}">
                <a16:creationId xmlns:a16="http://schemas.microsoft.com/office/drawing/2014/main" id="{5E01BF89-4F99-FC40-A1F5-A8744C7CD2FC}"/>
              </a:ext>
            </a:extLst>
          </p:cNvPr>
          <p:cNvSpPr>
            <a:spLocks noGrp="1"/>
          </p:cNvSpPr>
          <p:nvPr>
            <p:ph type="sldNum" sz="quarter" idx="4"/>
          </p:nvPr>
        </p:nvSpPr>
        <p:spPr>
          <a:xfrm>
            <a:off x="838199" y="6496896"/>
            <a:ext cx="981973" cy="337897"/>
          </a:xfrm>
          <a:prstGeom prst="rect">
            <a:avLst/>
          </a:prstGeom>
        </p:spPr>
        <p:txBody>
          <a:bodyPr/>
          <a:lstStyle>
            <a:lvl1pPr algn="ctr">
              <a:defRPr sz="1200">
                <a:solidFill>
                  <a:schemeClr val="accent1">
                    <a:lumMod val="50000"/>
                  </a:schemeClr>
                </a:solidFill>
              </a:defRPr>
            </a:lvl1pPr>
          </a:lstStyle>
          <a:p>
            <a:fld id="{345175DA-277F-B548-B500-1BF71FE23091}" type="slidenum">
              <a:rPr lang="it-IT" smtClean="0"/>
              <a:pPr/>
              <a:t>‹#›</a:t>
            </a:fld>
            <a:endParaRPr lang="it-IT"/>
          </a:p>
        </p:txBody>
      </p:sp>
    </p:spTree>
    <p:extLst>
      <p:ext uri="{BB962C8B-B14F-4D97-AF65-F5344CB8AC3E}">
        <p14:creationId xmlns:p14="http://schemas.microsoft.com/office/powerpoint/2010/main" val="82058716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6" r:id="rId4"/>
    <p:sldLayoutId id="2147483667" r:id="rId5"/>
    <p:sldLayoutId id="2147483670" r:id="rId6"/>
    <p:sldLayoutId id="2147483672" r:id="rId7"/>
  </p:sldLayoutIdLst>
  <p:hf hdr="0"/>
  <p:txStyles>
    <p:titleStyle>
      <a:lvl1pPr algn="l" defTabSz="914400" rtl="0" eaLnBrk="1" latinLnBrk="0" hangingPunct="1">
        <a:lnSpc>
          <a:spcPct val="90000"/>
        </a:lnSpc>
        <a:spcBef>
          <a:spcPct val="0"/>
        </a:spcBef>
        <a:buNone/>
        <a:defRPr sz="3200" kern="1200">
          <a:solidFill>
            <a:srgbClr val="323F24"/>
          </a:solidFill>
          <a:latin typeface="+mj-lt"/>
          <a:ea typeface="+mj-ea"/>
          <a:cs typeface="+mj-cs"/>
        </a:defRPr>
      </a:lvl1pPr>
    </p:titleStyle>
    <p:bodyStyle>
      <a:lvl1pPr marL="228600" indent="-228600" algn="l" defTabSz="914400" rtl="0" eaLnBrk="1" latinLnBrk="0" hangingPunct="1">
        <a:lnSpc>
          <a:spcPct val="90000"/>
        </a:lnSpc>
        <a:spcBef>
          <a:spcPts val="1000"/>
        </a:spcBef>
        <a:buSzPct val="100000"/>
        <a:buFontTx/>
        <a:buBlip>
          <a:blip r:embed="rId10"/>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10"/>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10"/>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10"/>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10"/>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jp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jp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jp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cds.climate.copernicus.eu/cdsapp#!/dataset/projections-cordex-domains-single-levels?tab=overview" TargetMode="External"/><Relationship Id="rId13" Type="http://schemas.openxmlformats.org/officeDocument/2006/relationships/image" Target="../media/image41.jpeg"/><Relationship Id="rId3" Type="http://schemas.openxmlformats.org/officeDocument/2006/relationships/hyperlink" Target="https://land.copernicus.eu/global/products/ndvi" TargetMode="External"/><Relationship Id="rId7" Type="http://schemas.openxmlformats.org/officeDocument/2006/relationships/hyperlink" Target="https://dds.cmcc.it/#/dataset/era5-downscaled-over-italy/VHR-REA_IT_1989_2020_hourly" TargetMode="External"/><Relationship Id="rId12" Type="http://schemas.openxmlformats.org/officeDocument/2006/relationships/hyperlink" Target="https://land.copernicus.eu/imagery-in-situ/eu-dem/eu-dem-v1.1" TargetMode="External"/><Relationship Id="rId2" Type="http://schemas.openxmlformats.org/officeDocument/2006/relationships/hyperlink" Target="https://land.copernicus.eu/global/products/lai" TargetMode="External"/><Relationship Id="rId1" Type="http://schemas.openxmlformats.org/officeDocument/2006/relationships/slideLayout" Target="../slideLayouts/slideLayout2.xml"/><Relationship Id="rId6" Type="http://schemas.openxmlformats.org/officeDocument/2006/relationships/hyperlink" Target="https://cds.climate.copernicus.eu/cdsapp#!/dataset/reanalysis-uerra-europe-single-levels?tab=overview" TargetMode="External"/><Relationship Id="rId11" Type="http://schemas.openxmlformats.org/officeDocument/2006/relationships/hyperlink" Target="https://esdac.jrc.ec.europa.eu/content/european-soil-database-v20-vector-and-attribute-data" TargetMode="External"/><Relationship Id="rId5" Type="http://schemas.openxmlformats.org/officeDocument/2006/relationships/hyperlink" Target="https://cds.climate.copernicus.eu/cdsapp#!/dataset/reanalysis-era5-land?tab=overview" TargetMode="External"/><Relationship Id="rId10" Type="http://schemas.openxmlformats.org/officeDocument/2006/relationships/hyperlink" Target="https://esdac.jrc.ec.europa.eu/ESDB_Archive/ESDB/ESDB_Data/ESDB_v2_data_smu_1k.html" TargetMode="External"/><Relationship Id="rId4" Type="http://schemas.openxmlformats.org/officeDocument/2006/relationships/hyperlink" Target="https://cds.climate.copernicus.eu/cdsapp#!/dataset/insitu-gridded-observations-europe?tab=overview" TargetMode="External"/><Relationship Id="rId9" Type="http://schemas.openxmlformats.org/officeDocument/2006/relationships/hyperlink" Target="https://www.isric.org/explore/soilgrids"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ds.climate.copernicus.eu/cdsapp#!/dataset/insitu-gridded-observations-europe?tab=overview" TargetMode="External"/><Relationship Id="rId13" Type="http://schemas.openxmlformats.org/officeDocument/2006/relationships/hyperlink" Target="https://www.isric.org/explore/soilgrids" TargetMode="External"/><Relationship Id="rId3" Type="http://schemas.openxmlformats.org/officeDocument/2006/relationships/hyperlink" Target="https://land.copernicus.eu/global/products/ba" TargetMode="External"/><Relationship Id="rId7" Type="http://schemas.openxmlformats.org/officeDocument/2006/relationships/hyperlink" Target="https://land.copernicus.eu/pan-european/high-resolution-layers" TargetMode="External"/><Relationship Id="rId12" Type="http://schemas.openxmlformats.org/officeDocument/2006/relationships/hyperlink" Target="https://cds.climate.copernicus.eu/cdsapp#!/dataset/projections-cordex-domains-single-levels?tab=overview" TargetMode="External"/><Relationship Id="rId17" Type="http://schemas.openxmlformats.org/officeDocument/2006/relationships/image" Target="../media/image42.png"/><Relationship Id="rId2" Type="http://schemas.openxmlformats.org/officeDocument/2006/relationships/hyperlink" Target="https://land.copernicus.eu/global/products/fcover" TargetMode="External"/><Relationship Id="rId16" Type="http://schemas.openxmlformats.org/officeDocument/2006/relationships/hyperlink" Target="https://land.copernicus.eu/imagery-in-situ/eu-dem/eu-dem-v1.1" TargetMode="External"/><Relationship Id="rId1" Type="http://schemas.openxmlformats.org/officeDocument/2006/relationships/slideLayout" Target="../slideLayouts/slideLayout2.xml"/><Relationship Id="rId6" Type="http://schemas.openxmlformats.org/officeDocument/2006/relationships/hyperlink" Target="https://land.copernicus.eu/pan-european/corine-land-cover" TargetMode="External"/><Relationship Id="rId11" Type="http://schemas.openxmlformats.org/officeDocument/2006/relationships/hyperlink" Target="https://dds.cmcc.it/#/dataset/era5-downscaled-over-italy/VHR-REA_IT_1989_2020_hourly" TargetMode="External"/><Relationship Id="rId5" Type="http://schemas.openxmlformats.org/officeDocument/2006/relationships/hyperlink" Target="https://land.copernicus.eu/global/products/lc" TargetMode="External"/><Relationship Id="rId15" Type="http://schemas.openxmlformats.org/officeDocument/2006/relationships/hyperlink" Target="https://esdac.jrc.ec.europa.eu/content/european-soil-database-v20-vector-and-attribute-data" TargetMode="External"/><Relationship Id="rId10" Type="http://schemas.openxmlformats.org/officeDocument/2006/relationships/hyperlink" Target="https://cds.climate.copernicus.eu/cdsapp#!/dataset/reanalysis-uerra-europe-single-levels?tab=overview" TargetMode="External"/><Relationship Id="rId4" Type="http://schemas.openxmlformats.org/officeDocument/2006/relationships/hyperlink" Target="https://land.copernicus.eu/global/products/ndvi" TargetMode="External"/><Relationship Id="rId9" Type="http://schemas.openxmlformats.org/officeDocument/2006/relationships/hyperlink" Target="https://cds.climate.copernicus.eu/cdsapp#!/dataset/reanalysis-era5-land?tab=overview" TargetMode="External"/><Relationship Id="rId14" Type="http://schemas.openxmlformats.org/officeDocument/2006/relationships/hyperlink" Target="https://esdac.jrc.ec.europa.eu/ESDB_Archive/ESDB/ESDB_Data/ESDB_v2_data_smu_1k.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sv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7.jpeg"/><Relationship Id="rId4" Type="http://schemas.openxmlformats.org/officeDocument/2006/relationships/image" Target="../media/image53.svg"/></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57.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4.xml"/><Relationship Id="rId16" Type="http://schemas.openxmlformats.org/officeDocument/2006/relationships/diagramQuickStyle" Target="../diagrams/quickStyl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33FC15-3E29-C7FB-7CA9-2B82F5AC2A1A}"/>
              </a:ext>
            </a:extLst>
          </p:cNvPr>
          <p:cNvSpPr txBox="1"/>
          <p:nvPr/>
        </p:nvSpPr>
        <p:spPr>
          <a:xfrm>
            <a:off x="160255" y="4176076"/>
            <a:ext cx="9153427" cy="2308324"/>
          </a:xfrm>
          <a:prstGeom prst="rect">
            <a:avLst/>
          </a:prstGeom>
          <a:noFill/>
        </p:spPr>
        <p:txBody>
          <a:bodyPr wrap="square" rtlCol="0">
            <a:spAutoFit/>
          </a:bodyPr>
          <a:lstStyle/>
          <a:p>
            <a:r>
              <a:rPr lang="en-US" sz="2400" dirty="0"/>
              <a:t>OEMC Global Workshop: </a:t>
            </a:r>
            <a:r>
              <a:rPr lang="en-US" sz="2400" b="1" dirty="0"/>
              <a:t>Machine Learning tools and systems support for EO data processing and applications </a:t>
            </a:r>
          </a:p>
          <a:p>
            <a:endParaRPr lang="en-US" sz="2400" dirty="0"/>
          </a:p>
          <a:p>
            <a:r>
              <a:rPr lang="en-US" sz="2400" dirty="0"/>
              <a:t>Workshop contributed by the EO4EU project</a:t>
            </a:r>
          </a:p>
          <a:p>
            <a:r>
              <a:rPr lang="en-US" sz="2400" dirty="0"/>
              <a:t>Speakers: Stathes Hadjiefthymiades (NKUA), Vasileios Baousis (ECWMF), Alexandros </a:t>
            </a:r>
            <a:r>
              <a:rPr lang="en-US" sz="2400" dirty="0" err="1"/>
              <a:t>Kalousis</a:t>
            </a:r>
            <a:r>
              <a:rPr lang="en-US" sz="2400" dirty="0"/>
              <a:t> (HESSO)</a:t>
            </a:r>
          </a:p>
        </p:txBody>
      </p:sp>
    </p:spTree>
    <p:extLst>
      <p:ext uri="{BB962C8B-B14F-4D97-AF65-F5344CB8AC3E}">
        <p14:creationId xmlns:p14="http://schemas.microsoft.com/office/powerpoint/2010/main" val="2777371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1284-B36C-3AE0-9A11-7817F8239650}"/>
              </a:ext>
            </a:extLst>
          </p:cNvPr>
          <p:cNvSpPr>
            <a:spLocks noGrp="1"/>
          </p:cNvSpPr>
          <p:nvPr>
            <p:ph type="title"/>
          </p:nvPr>
        </p:nvSpPr>
        <p:spPr/>
        <p:txBody>
          <a:bodyPr/>
          <a:lstStyle/>
          <a:p>
            <a:r>
              <a:rPr lang="en-US" dirty="0">
                <a:ea typeface="+mj-lt"/>
                <a:cs typeface="+mj-lt"/>
              </a:rPr>
              <a:t>ML Tier - Fusion engine  </a:t>
            </a:r>
          </a:p>
        </p:txBody>
      </p:sp>
      <p:sp>
        <p:nvSpPr>
          <p:cNvPr id="5" name="TextBox 4">
            <a:extLst>
              <a:ext uri="{FF2B5EF4-FFF2-40B4-BE49-F238E27FC236}">
                <a16:creationId xmlns:a16="http://schemas.microsoft.com/office/drawing/2014/main" id="{56105C3C-BEAD-77D1-2F66-3DD6D0050BD1}"/>
              </a:ext>
            </a:extLst>
          </p:cNvPr>
          <p:cNvSpPr txBox="1"/>
          <p:nvPr/>
        </p:nvSpPr>
        <p:spPr>
          <a:xfrm>
            <a:off x="519954" y="1712258"/>
            <a:ext cx="10694893"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323F24"/>
                </a:solidFill>
                <a:cs typeface="Arial"/>
              </a:rPr>
              <a:t>Generic Machine Learning pipeline for semantic annotation</a:t>
            </a:r>
            <a:r>
              <a:rPr lang="en-US" sz="2200" dirty="0">
                <a:solidFill>
                  <a:srgbClr val="323F24"/>
                </a:solidFill>
                <a:cs typeface="Arial"/>
              </a:rPr>
              <a:t>​</a:t>
            </a:r>
            <a:endParaRPr lang="en-US"/>
          </a:p>
          <a:p>
            <a:pPr lvl="1">
              <a:buChar char="•"/>
            </a:pPr>
            <a:r>
              <a:rPr lang="en-US" sz="2200" dirty="0">
                <a:solidFill>
                  <a:srgbClr val="323F24"/>
                </a:solidFill>
                <a:cs typeface="Arial"/>
              </a:rPr>
              <a:t>Minimize the requirement of use-case specific labelled data.​</a:t>
            </a:r>
            <a:endParaRPr lang="en-US" sz="2200" dirty="0">
              <a:solidFill>
                <a:srgbClr val="323F24"/>
              </a:solidFill>
              <a:ea typeface="Calibri"/>
              <a:cs typeface="Arial"/>
            </a:endParaRPr>
          </a:p>
          <a:p>
            <a:pPr lvl="1">
              <a:buChar char="•"/>
            </a:pPr>
            <a:r>
              <a:rPr lang="en-US" sz="2200" dirty="0">
                <a:solidFill>
                  <a:srgbClr val="323F24"/>
                </a:solidFill>
                <a:cs typeface="Arial"/>
              </a:rPr>
              <a:t>The Generic ML pipeline of EO4EU will enable the learning of a robust and transferable representation of the input data in a latent space, in an unsupervised way.​</a:t>
            </a:r>
            <a:endParaRPr lang="en-US" sz="2200" dirty="0">
              <a:solidFill>
                <a:srgbClr val="323F24"/>
              </a:solidFill>
              <a:ea typeface="Calibri"/>
              <a:cs typeface="Arial"/>
            </a:endParaRPr>
          </a:p>
          <a:p>
            <a:pPr lvl="1">
              <a:buChar char="•"/>
            </a:pPr>
            <a:r>
              <a:rPr lang="en-US" sz="2200" dirty="0">
                <a:solidFill>
                  <a:srgbClr val="323F24"/>
                </a:solidFill>
                <a:cs typeface="Arial"/>
              </a:rPr>
              <a:t>Rely on approaches such as </a:t>
            </a:r>
            <a:r>
              <a:rPr lang="en-US" sz="2200" dirty="0" err="1">
                <a:solidFill>
                  <a:srgbClr val="323F24"/>
                </a:solidFill>
                <a:cs typeface="Arial"/>
              </a:rPr>
              <a:t>SimCLR</a:t>
            </a:r>
            <a:r>
              <a:rPr lang="en-US" sz="2200" dirty="0">
                <a:solidFill>
                  <a:srgbClr val="323F24"/>
                </a:solidFill>
                <a:cs typeface="Arial"/>
              </a:rPr>
              <a:t>, which is a simple framework for contrastive learning of visual representations.​</a:t>
            </a:r>
            <a:endParaRPr lang="en-US" sz="2200" dirty="0">
              <a:solidFill>
                <a:srgbClr val="323F24"/>
              </a:solidFill>
              <a:ea typeface="Calibri"/>
              <a:cs typeface="Arial"/>
            </a:endParaRPr>
          </a:p>
          <a:p>
            <a:pPr lvl="1">
              <a:buChar char="•"/>
            </a:pPr>
            <a:r>
              <a:rPr lang="en-US" sz="2200" dirty="0">
                <a:solidFill>
                  <a:srgbClr val="323F24"/>
                </a:solidFill>
                <a:cs typeface="Arial"/>
              </a:rPr>
              <a:t>Explore other approaches such (e.g., Mocov2 and any potential new work in this rapidly evolving area of research). ​</a:t>
            </a:r>
            <a:endParaRPr lang="en-US" sz="2200" dirty="0">
              <a:solidFill>
                <a:srgbClr val="323F24"/>
              </a:solidFill>
              <a:ea typeface="Calibri"/>
              <a:cs typeface="Arial"/>
            </a:endParaRPr>
          </a:p>
          <a:p>
            <a:pPr lvl="1">
              <a:buChar char="•"/>
            </a:pPr>
            <a:r>
              <a:rPr lang="en-US" sz="2200" dirty="0">
                <a:solidFill>
                  <a:srgbClr val="323F24"/>
                </a:solidFill>
                <a:cs typeface="Arial"/>
              </a:rPr>
              <a:t>Such a representation will provide the input representation over which the downstream tasks will operate for the learning of task specific models.​</a:t>
            </a:r>
          </a:p>
        </p:txBody>
      </p:sp>
    </p:spTree>
    <p:extLst>
      <p:ext uri="{BB962C8B-B14F-4D97-AF65-F5344CB8AC3E}">
        <p14:creationId xmlns:p14="http://schemas.microsoft.com/office/powerpoint/2010/main" val="1799405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0B57-D464-9392-63BD-4DDF3527255D}"/>
              </a:ext>
            </a:extLst>
          </p:cNvPr>
          <p:cNvSpPr>
            <a:spLocks noGrp="1"/>
          </p:cNvSpPr>
          <p:nvPr>
            <p:ph type="title"/>
          </p:nvPr>
        </p:nvSpPr>
        <p:spPr/>
        <p:txBody>
          <a:bodyPr/>
          <a:lstStyle/>
          <a:p>
            <a:r>
              <a:rPr lang="en-US" dirty="0">
                <a:ea typeface="+mj-lt"/>
                <a:cs typeface="+mj-lt"/>
              </a:rPr>
              <a:t>Front-end Tier</a:t>
            </a:r>
            <a:endParaRPr lang="en-US" dirty="0"/>
          </a:p>
        </p:txBody>
      </p:sp>
      <p:sp>
        <p:nvSpPr>
          <p:cNvPr id="3" name="Content Placeholder 2">
            <a:extLst>
              <a:ext uri="{FF2B5EF4-FFF2-40B4-BE49-F238E27FC236}">
                <a16:creationId xmlns:a16="http://schemas.microsoft.com/office/drawing/2014/main" id="{5EFE90A4-3CA4-4C43-49D1-781A471608B9}"/>
              </a:ext>
            </a:extLst>
          </p:cNvPr>
          <p:cNvSpPr>
            <a:spLocks noGrp="1"/>
          </p:cNvSpPr>
          <p:nvPr>
            <p:ph idx="1"/>
          </p:nvPr>
        </p:nvSpPr>
        <p:spPr/>
        <p:txBody>
          <a:bodyPr vert="horz" lIns="91440" tIns="45720" rIns="91440" bIns="45720" rtlCol="0" anchor="t">
            <a:normAutofit/>
          </a:bodyPr>
          <a:lstStyle/>
          <a:p>
            <a:pPr marL="0" indent="0">
              <a:buNone/>
            </a:pPr>
            <a:r>
              <a:rPr lang="en-US" sz="1800" dirty="0">
                <a:latin typeface="Arial"/>
                <a:cs typeface="Arial"/>
              </a:rPr>
              <a:t>Provides multi-dimensional User Interface-UI (Web, XR, CLI, API) that enables the user to interact and control the platform.  </a:t>
            </a:r>
            <a:endParaRPr lang="en-US">
              <a:ea typeface="Calibri" panose="020F0502020204030204"/>
              <a:cs typeface="Calibri" panose="020F0502020204030204"/>
            </a:endParaRPr>
          </a:p>
          <a:p>
            <a:endParaRPr lang="en-US" dirty="0">
              <a:latin typeface="Arial"/>
              <a:cs typeface="Arial"/>
            </a:endParaRPr>
          </a:p>
          <a:p>
            <a:endParaRPr lang="en-US" dirty="0">
              <a:ea typeface="Calibri"/>
              <a:cs typeface="Calibri"/>
            </a:endParaRPr>
          </a:p>
        </p:txBody>
      </p:sp>
    </p:spTree>
    <p:extLst>
      <p:ext uri="{BB962C8B-B14F-4D97-AF65-F5344CB8AC3E}">
        <p14:creationId xmlns:p14="http://schemas.microsoft.com/office/powerpoint/2010/main" val="2951595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0B57-D464-9392-63BD-4DDF3527255D}"/>
              </a:ext>
            </a:extLst>
          </p:cNvPr>
          <p:cNvSpPr>
            <a:spLocks noGrp="1"/>
          </p:cNvSpPr>
          <p:nvPr>
            <p:ph type="title"/>
          </p:nvPr>
        </p:nvSpPr>
        <p:spPr/>
        <p:txBody>
          <a:bodyPr/>
          <a:lstStyle/>
          <a:p>
            <a:r>
              <a:rPr lang="en-US" dirty="0">
                <a:ea typeface="+mj-lt"/>
                <a:cs typeface="+mj-lt"/>
              </a:rPr>
              <a:t>Front-end Tier - Dashboard - Data Analytics Visualization  </a:t>
            </a:r>
          </a:p>
        </p:txBody>
      </p:sp>
      <p:sp>
        <p:nvSpPr>
          <p:cNvPr id="3" name="Content Placeholder 2">
            <a:extLst>
              <a:ext uri="{FF2B5EF4-FFF2-40B4-BE49-F238E27FC236}">
                <a16:creationId xmlns:a16="http://schemas.microsoft.com/office/drawing/2014/main" id="{5EFE90A4-3CA4-4C43-49D1-781A471608B9}"/>
              </a:ext>
            </a:extLst>
          </p:cNvPr>
          <p:cNvSpPr>
            <a:spLocks noGrp="1"/>
          </p:cNvSpPr>
          <p:nvPr>
            <p:ph idx="1"/>
          </p:nvPr>
        </p:nvSpPr>
        <p:spPr>
          <a:xfrm>
            <a:off x="838200" y="1825625"/>
            <a:ext cx="6302189" cy="3723809"/>
          </a:xfrm>
        </p:spPr>
        <p:txBody>
          <a:bodyPr vert="horz" lIns="91440" tIns="45720" rIns="91440" bIns="45720" rtlCol="0" anchor="t">
            <a:normAutofit fontScale="85000" lnSpcReduction="20000"/>
          </a:bodyPr>
          <a:lstStyle/>
          <a:p>
            <a:r>
              <a:rPr lang="en-US" dirty="0">
                <a:ea typeface="+mn-lt"/>
                <a:cs typeface="+mn-lt"/>
              </a:rPr>
              <a:t>Decision-making and policy-maker </a:t>
            </a:r>
          </a:p>
          <a:p>
            <a:r>
              <a:rPr lang="en-US" dirty="0">
                <a:ea typeface="+mn-lt"/>
                <a:cs typeface="+mn-lt"/>
              </a:rPr>
              <a:t>Real-time data analytics and interpretation of environment observations </a:t>
            </a:r>
            <a:endParaRPr lang="en-US" dirty="0"/>
          </a:p>
          <a:p>
            <a:r>
              <a:rPr lang="en-US" dirty="0">
                <a:ea typeface="+mn-lt"/>
                <a:cs typeface="+mn-lt"/>
              </a:rPr>
              <a:t>Real-time mapping and interactions </a:t>
            </a:r>
            <a:endParaRPr lang="en-US" dirty="0"/>
          </a:p>
          <a:p>
            <a:r>
              <a:rPr lang="en-US" dirty="0">
                <a:ea typeface="+mn-lt"/>
                <a:cs typeface="+mn-lt"/>
              </a:rPr>
              <a:t>Smart Search Engine based on Text or Annotation – Select Data - Smart Category-Type-Parameters Search Engine of the searched item </a:t>
            </a:r>
            <a:endParaRPr lang="en-US" dirty="0"/>
          </a:p>
          <a:p>
            <a:r>
              <a:rPr lang="en-US" dirty="0">
                <a:ea typeface="+mn-lt"/>
                <a:cs typeface="+mn-lt"/>
              </a:rPr>
              <a:t>Dashboard creation </a:t>
            </a:r>
            <a:endParaRPr lang="en-US" dirty="0"/>
          </a:p>
          <a:p>
            <a:r>
              <a:rPr lang="en-US" dirty="0">
                <a:ea typeface="+mn-lt"/>
                <a:cs typeface="+mn-lt"/>
              </a:rPr>
              <a:t>Web XR/VR Visualization methods </a:t>
            </a:r>
            <a:endParaRPr lang="en-US" dirty="0"/>
          </a:p>
          <a:p>
            <a:pPr marL="457200" indent="-457200"/>
            <a:r>
              <a:rPr lang="en-US" dirty="0">
                <a:ea typeface="+mn-lt"/>
                <a:cs typeface="+mn-lt"/>
              </a:rPr>
              <a:t>Data Analytics based on statistical metrics </a:t>
            </a:r>
          </a:p>
        </p:txBody>
      </p:sp>
      <p:pic>
        <p:nvPicPr>
          <p:cNvPr id="4" name="Picture 3" descr="A picture containing screenshot, circle, design&#10;&#10;Description automatically generated">
            <a:extLst>
              <a:ext uri="{FF2B5EF4-FFF2-40B4-BE49-F238E27FC236}">
                <a16:creationId xmlns:a16="http://schemas.microsoft.com/office/drawing/2014/main" id="{203302C6-90E0-EF9E-22E8-3A7EFB8A601B}"/>
              </a:ext>
            </a:extLst>
          </p:cNvPr>
          <p:cNvPicPr>
            <a:picLocks noChangeAspect="1"/>
          </p:cNvPicPr>
          <p:nvPr/>
        </p:nvPicPr>
        <p:blipFill>
          <a:blip r:embed="rId2"/>
          <a:stretch>
            <a:fillRect/>
          </a:stretch>
        </p:blipFill>
        <p:spPr>
          <a:xfrm>
            <a:off x="7296162" y="2399137"/>
            <a:ext cx="4428565" cy="2576783"/>
          </a:xfrm>
          <a:prstGeom prst="rect">
            <a:avLst/>
          </a:prstGeom>
        </p:spPr>
      </p:pic>
    </p:spTree>
    <p:extLst>
      <p:ext uri="{BB962C8B-B14F-4D97-AF65-F5344CB8AC3E}">
        <p14:creationId xmlns:p14="http://schemas.microsoft.com/office/powerpoint/2010/main" val="2428765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0B57-D464-9392-63BD-4DDF3527255D}"/>
              </a:ext>
            </a:extLst>
          </p:cNvPr>
          <p:cNvSpPr>
            <a:spLocks noGrp="1"/>
          </p:cNvSpPr>
          <p:nvPr>
            <p:ph type="title"/>
          </p:nvPr>
        </p:nvSpPr>
        <p:spPr/>
        <p:txBody>
          <a:bodyPr/>
          <a:lstStyle/>
          <a:p>
            <a:r>
              <a:rPr lang="en-US" dirty="0">
                <a:ea typeface="+mj-lt"/>
                <a:cs typeface="+mj-lt"/>
              </a:rPr>
              <a:t>Front-end Tier - AI/ML Marketplace  </a:t>
            </a:r>
          </a:p>
        </p:txBody>
      </p:sp>
      <p:sp>
        <p:nvSpPr>
          <p:cNvPr id="3" name="Content Placeholder 2">
            <a:extLst>
              <a:ext uri="{FF2B5EF4-FFF2-40B4-BE49-F238E27FC236}">
                <a16:creationId xmlns:a16="http://schemas.microsoft.com/office/drawing/2014/main" id="{5EFE90A4-3CA4-4C43-49D1-781A471608B9}"/>
              </a:ext>
            </a:extLst>
          </p:cNvPr>
          <p:cNvSpPr>
            <a:spLocks noGrp="1"/>
          </p:cNvSpPr>
          <p:nvPr>
            <p:ph idx="1"/>
          </p:nvPr>
        </p:nvSpPr>
        <p:spPr>
          <a:xfrm>
            <a:off x="838200" y="1825625"/>
            <a:ext cx="6938683" cy="3723809"/>
          </a:xfrm>
        </p:spPr>
        <p:txBody>
          <a:bodyPr vert="horz" lIns="91440" tIns="45720" rIns="91440" bIns="45720" rtlCol="0" anchor="t">
            <a:normAutofit/>
          </a:bodyPr>
          <a:lstStyle/>
          <a:p>
            <a:pPr marL="457200" indent="-457200"/>
            <a:r>
              <a:rPr lang="en-US" dirty="0">
                <a:ea typeface="+mn-lt"/>
                <a:cs typeface="+mn-lt"/>
              </a:rPr>
              <a:t>AI/ML Models-Algorithms-Techniques</a:t>
            </a:r>
            <a:endParaRPr lang="en-US" dirty="0"/>
          </a:p>
          <a:p>
            <a:pPr marL="457200" indent="-457200"/>
            <a:r>
              <a:rPr lang="en-US" dirty="0">
                <a:ea typeface="+mn-lt"/>
                <a:cs typeface="+mn-lt"/>
              </a:rPr>
              <a:t> Metadata</a:t>
            </a:r>
          </a:p>
          <a:p>
            <a:pPr marL="457200" indent="-457200"/>
            <a:r>
              <a:rPr lang="en-US" dirty="0">
                <a:ea typeface="+mn-lt"/>
                <a:cs typeface="+mn-lt"/>
              </a:rPr>
              <a:t>Data Models for Processing and Communication from Block to Block</a:t>
            </a:r>
          </a:p>
          <a:p>
            <a:pPr marL="457200" indent="-457200"/>
            <a:r>
              <a:rPr lang="en-US" dirty="0">
                <a:ea typeface="+mn-lt"/>
                <a:cs typeface="+mn-lt"/>
              </a:rPr>
              <a:t>Programming Code</a:t>
            </a:r>
          </a:p>
          <a:p>
            <a:pPr marL="457200" indent="-457200"/>
            <a:r>
              <a:rPr lang="en-US" dirty="0">
                <a:ea typeface="+mn-lt"/>
                <a:cs typeface="+mn-lt"/>
              </a:rPr>
              <a:t>Configuration Files</a:t>
            </a:r>
          </a:p>
          <a:p>
            <a:pPr marL="457200" indent="-457200"/>
            <a:r>
              <a:rPr lang="en-US" dirty="0">
                <a:ea typeface="+mn-lt"/>
                <a:cs typeface="+mn-lt"/>
              </a:rPr>
              <a:t>Documentation</a:t>
            </a:r>
            <a:endParaRPr lang="en-US" dirty="0">
              <a:ea typeface="Calibri"/>
              <a:cs typeface="Calibri"/>
            </a:endParaRPr>
          </a:p>
        </p:txBody>
      </p:sp>
      <p:pic>
        <p:nvPicPr>
          <p:cNvPr id="4" name="Picture 3" descr="A diagram of a software process&#10;&#10;Description automatically generated">
            <a:extLst>
              <a:ext uri="{FF2B5EF4-FFF2-40B4-BE49-F238E27FC236}">
                <a16:creationId xmlns:a16="http://schemas.microsoft.com/office/drawing/2014/main" id="{CBC7B98A-FD64-AC98-A91B-3664270C669E}"/>
              </a:ext>
            </a:extLst>
          </p:cNvPr>
          <p:cNvPicPr>
            <a:picLocks noChangeAspect="1"/>
          </p:cNvPicPr>
          <p:nvPr/>
        </p:nvPicPr>
        <p:blipFill>
          <a:blip r:embed="rId2"/>
          <a:stretch>
            <a:fillRect/>
          </a:stretch>
        </p:blipFill>
        <p:spPr>
          <a:xfrm>
            <a:off x="7431741" y="1877066"/>
            <a:ext cx="4276164" cy="2297045"/>
          </a:xfrm>
          <a:prstGeom prst="rect">
            <a:avLst/>
          </a:prstGeom>
        </p:spPr>
      </p:pic>
    </p:spTree>
    <p:extLst>
      <p:ext uri="{BB962C8B-B14F-4D97-AF65-F5344CB8AC3E}">
        <p14:creationId xmlns:p14="http://schemas.microsoft.com/office/powerpoint/2010/main" val="3863679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processing workflows</a:t>
            </a:r>
          </a:p>
        </p:txBody>
      </p:sp>
      <p:sp>
        <p:nvSpPr>
          <p:cNvPr id="4" name="Date Placeholder 3"/>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p:cNvSpPr>
            <a:spLocks noGrp="1"/>
          </p:cNvSpPr>
          <p:nvPr>
            <p:ph type="sldNum" sz="quarter" idx="12"/>
          </p:nvPr>
        </p:nvSpPr>
        <p:spPr/>
        <p:txBody>
          <a:bodyPr/>
          <a:lstStyle/>
          <a:p>
            <a:fld id="{345175DA-277F-B548-B500-1BF71FE23091}" type="slidenum">
              <a:rPr lang="it-IT" smtClean="0"/>
              <a:pPr/>
              <a:t>14</a:t>
            </a:fld>
            <a:endParaRPr lang="it-IT"/>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4020"/>
          <a:stretch/>
        </p:blipFill>
        <p:spPr>
          <a:xfrm>
            <a:off x="833215" y="1778973"/>
            <a:ext cx="6236962" cy="439906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191" t="8139" b="11689"/>
          <a:stretch/>
        </p:blipFill>
        <p:spPr>
          <a:xfrm>
            <a:off x="6513797" y="916091"/>
            <a:ext cx="5082640" cy="3063065"/>
          </a:xfrm>
          <a:prstGeom prst="rect">
            <a:avLst/>
          </a:prstGeom>
        </p:spPr>
      </p:pic>
    </p:spTree>
    <p:extLst>
      <p:ext uri="{BB962C8B-B14F-4D97-AF65-F5344CB8AC3E}">
        <p14:creationId xmlns:p14="http://schemas.microsoft.com/office/powerpoint/2010/main" val="3952669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66604-1EDB-4EDC-A909-8E7ADB59ABC5}"/>
              </a:ext>
            </a:extLst>
          </p:cNvPr>
          <p:cNvSpPr>
            <a:spLocks noGrp="1"/>
          </p:cNvSpPr>
          <p:nvPr>
            <p:ph type="title"/>
          </p:nvPr>
        </p:nvSpPr>
        <p:spPr>
          <a:xfrm>
            <a:off x="0" y="798644"/>
            <a:ext cx="12192000" cy="980329"/>
          </a:xfrm>
        </p:spPr>
        <p:txBody>
          <a:bodyPr/>
          <a:lstStyle/>
          <a:p>
            <a:pPr algn="ctr"/>
            <a:r>
              <a:rPr lang="en-US" dirty="0"/>
              <a:t>Visualization Dashboard (configurable thru the WFE) 1/2</a:t>
            </a:r>
          </a:p>
        </p:txBody>
      </p:sp>
      <p:sp>
        <p:nvSpPr>
          <p:cNvPr id="4" name="Date Placeholder 3">
            <a:extLst>
              <a:ext uri="{FF2B5EF4-FFF2-40B4-BE49-F238E27FC236}">
                <a16:creationId xmlns:a16="http://schemas.microsoft.com/office/drawing/2014/main" id="{E2197195-14B7-493B-9407-E7BF97F1B977}"/>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B100E032-4C5C-AD99-C98E-E80432DDF6AE}"/>
              </a:ext>
            </a:extLst>
          </p:cNvPr>
          <p:cNvSpPr>
            <a:spLocks noGrp="1"/>
          </p:cNvSpPr>
          <p:nvPr>
            <p:ph type="sldNum" sz="quarter" idx="12"/>
          </p:nvPr>
        </p:nvSpPr>
        <p:spPr/>
        <p:txBody>
          <a:bodyPr/>
          <a:lstStyle/>
          <a:p>
            <a:fld id="{345175DA-277F-B548-B500-1BF71FE23091}" type="slidenum">
              <a:rPr lang="it-IT" smtClean="0"/>
              <a:pPr/>
              <a:t>15</a:t>
            </a:fld>
            <a:endParaRPr lang="it-IT"/>
          </a:p>
        </p:txBody>
      </p:sp>
      <p:pic>
        <p:nvPicPr>
          <p:cNvPr id="1026" name="Picture 2">
            <a:extLst>
              <a:ext uri="{FF2B5EF4-FFF2-40B4-BE49-F238E27FC236}">
                <a16:creationId xmlns:a16="http://schemas.microsoft.com/office/drawing/2014/main" id="{9BEAC9CF-A19E-8478-DC68-EC1085A6E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4663" y="1709737"/>
            <a:ext cx="7992702" cy="453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91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4B5E-D1A9-0086-53E7-96A8B1F97D4F}"/>
              </a:ext>
            </a:extLst>
          </p:cNvPr>
          <p:cNvSpPr>
            <a:spLocks noGrp="1"/>
          </p:cNvSpPr>
          <p:nvPr>
            <p:ph type="title"/>
          </p:nvPr>
        </p:nvSpPr>
        <p:spPr>
          <a:xfrm>
            <a:off x="0" y="798644"/>
            <a:ext cx="12191999" cy="980329"/>
          </a:xfrm>
        </p:spPr>
        <p:txBody>
          <a:bodyPr/>
          <a:lstStyle/>
          <a:p>
            <a:pPr algn="ctr"/>
            <a:r>
              <a:rPr lang="en-US" dirty="0"/>
              <a:t>Visualization Dashboard (configurable thru the WFE) 2/2</a:t>
            </a:r>
          </a:p>
        </p:txBody>
      </p:sp>
      <p:sp>
        <p:nvSpPr>
          <p:cNvPr id="4" name="Date Placeholder 3">
            <a:extLst>
              <a:ext uri="{FF2B5EF4-FFF2-40B4-BE49-F238E27FC236}">
                <a16:creationId xmlns:a16="http://schemas.microsoft.com/office/drawing/2014/main" id="{D3A6CA38-B53F-58EE-F5A7-BAF0F88FA1CA}"/>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1139CC32-79B1-2429-E478-A467A6C6D50C}"/>
              </a:ext>
            </a:extLst>
          </p:cNvPr>
          <p:cNvSpPr>
            <a:spLocks noGrp="1"/>
          </p:cNvSpPr>
          <p:nvPr>
            <p:ph type="sldNum" sz="quarter" idx="12"/>
          </p:nvPr>
        </p:nvSpPr>
        <p:spPr/>
        <p:txBody>
          <a:bodyPr/>
          <a:lstStyle/>
          <a:p>
            <a:fld id="{345175DA-277F-B548-B500-1BF71FE23091}" type="slidenum">
              <a:rPr lang="it-IT" smtClean="0"/>
              <a:pPr/>
              <a:t>16</a:t>
            </a:fld>
            <a:endParaRPr lang="it-IT"/>
          </a:p>
        </p:txBody>
      </p:sp>
      <p:pic>
        <p:nvPicPr>
          <p:cNvPr id="2050" name="Picture 4">
            <a:extLst>
              <a:ext uri="{FF2B5EF4-FFF2-40B4-BE49-F238E27FC236}">
                <a16:creationId xmlns:a16="http://schemas.microsoft.com/office/drawing/2014/main" id="{F28D7913-421E-1237-E7D9-C5E4D2630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48" y="1649692"/>
            <a:ext cx="7340173" cy="461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725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77C47F-F25B-B163-F060-72127A66BF3A}"/>
              </a:ext>
            </a:extLst>
          </p:cNvPr>
          <p:cNvSpPr>
            <a:spLocks noGrp="1"/>
          </p:cNvSpPr>
          <p:nvPr>
            <p:ph type="title"/>
          </p:nvPr>
        </p:nvSpPr>
        <p:spPr>
          <a:xfrm>
            <a:off x="217714" y="762882"/>
            <a:ext cx="11974286" cy="5529061"/>
          </a:xfrm>
        </p:spPr>
        <p:txBody>
          <a:bodyPr>
            <a:normAutofit/>
          </a:bodyPr>
          <a:lstStyle/>
          <a:p>
            <a:r>
              <a:rPr lang="it-IT" sz="3600" b="1" dirty="0"/>
              <a:t>EO4EU Use Cases (UCs)</a:t>
            </a:r>
            <a:br>
              <a:rPr lang="it-IT" sz="2700" b="1" dirty="0"/>
            </a:br>
            <a:br>
              <a:rPr lang="it-IT" sz="2700" b="1" dirty="0"/>
            </a:br>
            <a:r>
              <a:rPr lang="it-IT" sz="2400" dirty="0"/>
              <a:t>#1 - </a:t>
            </a:r>
            <a:r>
              <a:rPr lang="en-US" sz="2400" dirty="0"/>
              <a:t>EO for personalized health care services </a:t>
            </a:r>
            <a:r>
              <a:rPr lang="en-US" sz="2400" dirty="0">
                <a:sym typeface="Wingdings" panose="05000000000000000000" pitchFamily="2" charset="2"/>
              </a:rPr>
              <a:t> EU to Globe, focus in Latvia, Lithuania</a:t>
            </a:r>
            <a:br>
              <a:rPr lang="en-US" sz="2400" dirty="0"/>
            </a:br>
            <a:br>
              <a:rPr lang="en-US" sz="2400" dirty="0"/>
            </a:br>
            <a:r>
              <a:rPr lang="en-US" sz="2400" dirty="0"/>
              <a:t>#2 - Ocean monitoring </a:t>
            </a:r>
            <a:r>
              <a:rPr lang="en-US" sz="2400" dirty="0">
                <a:sym typeface="Wingdings" panose="05000000000000000000" pitchFamily="2" charset="2"/>
              </a:rPr>
              <a:t></a:t>
            </a:r>
            <a:r>
              <a:rPr lang="en-US" sz="2400" dirty="0"/>
              <a:t> Far East-N. Europe, N. Europe-S. America </a:t>
            </a:r>
            <a:br>
              <a:rPr lang="en-US" sz="2400" dirty="0"/>
            </a:br>
            <a:br>
              <a:rPr lang="en-US" sz="2400" dirty="0"/>
            </a:br>
            <a:r>
              <a:rPr lang="en-US" sz="2400" dirty="0"/>
              <a:t>#3 - Food security </a:t>
            </a:r>
            <a:r>
              <a:rPr lang="en-US" sz="2400" dirty="0">
                <a:sym typeface="Wingdings" panose="05000000000000000000" pitchFamily="2" charset="2"/>
              </a:rPr>
              <a:t></a:t>
            </a:r>
            <a:r>
              <a:rPr lang="en-US" sz="2400" dirty="0"/>
              <a:t> Italy &amp; other</a:t>
            </a:r>
            <a:br>
              <a:rPr lang="en-US" sz="2400" dirty="0"/>
            </a:br>
            <a:br>
              <a:rPr lang="en-US" sz="2400" dirty="0"/>
            </a:br>
            <a:r>
              <a:rPr lang="it-IT" sz="2400" dirty="0"/>
              <a:t>#4 - </a:t>
            </a:r>
            <a:r>
              <a:rPr lang="en-US" sz="2400" dirty="0"/>
              <a:t>Forest ecosystems </a:t>
            </a:r>
            <a:r>
              <a:rPr lang="en-US" sz="2400" dirty="0">
                <a:sym typeface="Wingdings" panose="05000000000000000000" pitchFamily="2" charset="2"/>
              </a:rPr>
              <a:t></a:t>
            </a:r>
            <a:r>
              <a:rPr lang="en-US" sz="2400" dirty="0"/>
              <a:t> Austria</a:t>
            </a:r>
            <a:br>
              <a:rPr lang="en-US" sz="2400" dirty="0"/>
            </a:br>
            <a:br>
              <a:rPr lang="en-US" sz="2400" dirty="0"/>
            </a:br>
            <a:r>
              <a:rPr lang="it-IT" sz="2400" dirty="0"/>
              <a:t>#5 - </a:t>
            </a:r>
            <a:r>
              <a:rPr lang="en-US" sz="2400" dirty="0"/>
              <a:t>Soil erosion </a:t>
            </a:r>
            <a:r>
              <a:rPr lang="en-US" sz="2400" dirty="0">
                <a:sym typeface="Wingdings" panose="05000000000000000000" pitchFamily="2" charset="2"/>
              </a:rPr>
              <a:t></a:t>
            </a:r>
            <a:r>
              <a:rPr lang="en-US" sz="2400" dirty="0"/>
              <a:t> Italy</a:t>
            </a:r>
            <a:br>
              <a:rPr lang="en-US" sz="2400" dirty="0"/>
            </a:br>
            <a:br>
              <a:rPr lang="en-US" sz="2400" dirty="0"/>
            </a:br>
            <a:r>
              <a:rPr lang="it-IT" sz="2400" dirty="0"/>
              <a:t>#6 - </a:t>
            </a:r>
            <a:r>
              <a:rPr lang="en-US" sz="2400" dirty="0"/>
              <a:t>Environmental pests </a:t>
            </a:r>
            <a:r>
              <a:rPr lang="en-US" sz="2400" dirty="0">
                <a:sym typeface="Wingdings" panose="05000000000000000000" pitchFamily="2" charset="2"/>
              </a:rPr>
              <a:t></a:t>
            </a:r>
            <a:r>
              <a:rPr lang="en-US" sz="2400" dirty="0"/>
              <a:t> West and East Africa, Middle East, India</a:t>
            </a:r>
            <a:br>
              <a:rPr lang="en-US" sz="2400" dirty="0"/>
            </a:br>
            <a:br>
              <a:rPr lang="en-US" sz="2400" dirty="0"/>
            </a:br>
            <a:r>
              <a:rPr lang="it-IT" sz="2400" dirty="0"/>
              <a:t>#7 - </a:t>
            </a:r>
            <a:r>
              <a:rPr lang="en-US" sz="2400" dirty="0"/>
              <a:t>Improving Civ. Prot. activities </a:t>
            </a:r>
            <a:r>
              <a:rPr lang="en-US" sz="2400" dirty="0">
                <a:sym typeface="Wingdings" panose="05000000000000000000" pitchFamily="2" charset="2"/>
              </a:rPr>
              <a:t> Italy (Sicily)</a:t>
            </a:r>
            <a:endParaRPr lang="en-GB" sz="2400" dirty="0"/>
          </a:p>
        </p:txBody>
      </p:sp>
    </p:spTree>
    <p:extLst>
      <p:ext uri="{BB962C8B-B14F-4D97-AF65-F5344CB8AC3E}">
        <p14:creationId xmlns:p14="http://schemas.microsoft.com/office/powerpoint/2010/main" val="3866805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77C47F-F25B-B163-F060-72127A66BF3A}"/>
              </a:ext>
            </a:extLst>
          </p:cNvPr>
          <p:cNvSpPr>
            <a:spLocks noGrp="1"/>
          </p:cNvSpPr>
          <p:nvPr>
            <p:ph type="title"/>
          </p:nvPr>
        </p:nvSpPr>
        <p:spPr>
          <a:xfrm>
            <a:off x="217714" y="798644"/>
            <a:ext cx="11974286" cy="980329"/>
          </a:xfrm>
        </p:spPr>
        <p:txBody>
          <a:bodyPr/>
          <a:lstStyle/>
          <a:p>
            <a:r>
              <a:rPr lang="it-IT" b="1" dirty="0"/>
              <a:t>UC#1: </a:t>
            </a:r>
            <a:r>
              <a:rPr lang="en-US" b="1" dirty="0"/>
              <a:t>EO for Personalized Health care Services (lead: FMI; part. VU, LU)</a:t>
            </a:r>
            <a:endParaRPr lang="en-GB" b="1" dirty="0"/>
          </a:p>
        </p:txBody>
      </p:sp>
      <p:sp>
        <p:nvSpPr>
          <p:cNvPr id="16" name="Content Placeholder 15">
            <a:extLst>
              <a:ext uri="{FF2B5EF4-FFF2-40B4-BE49-F238E27FC236}">
                <a16:creationId xmlns:a16="http://schemas.microsoft.com/office/drawing/2014/main" id="{F8D4034C-CD8F-678B-17F8-94881C15974E}"/>
              </a:ext>
            </a:extLst>
          </p:cNvPr>
          <p:cNvSpPr>
            <a:spLocks noGrp="1"/>
          </p:cNvSpPr>
          <p:nvPr>
            <p:ph idx="1"/>
          </p:nvPr>
        </p:nvSpPr>
        <p:spPr>
          <a:xfrm>
            <a:off x="187587" y="1904709"/>
            <a:ext cx="11481898" cy="980329"/>
          </a:xfrm>
        </p:spPr>
        <p:txBody>
          <a:bodyPr>
            <a:normAutofit/>
          </a:bodyPr>
          <a:lstStyle/>
          <a:p>
            <a:pPr marL="0" indent="0">
              <a:lnSpc>
                <a:spcPct val="100000"/>
              </a:lnSpc>
              <a:buNone/>
            </a:pPr>
            <a:r>
              <a:rPr lang="en-US" sz="1800" dirty="0">
                <a:latin typeface="Times New Roman" panose="02020603050405020304" pitchFamily="18" charset="0"/>
              </a:rPr>
              <a:t>Expanding the capacity of the PASYFO model, the first-ever operational symptom forecasting model that includes a mobile application.  The PASYFO components will be developed into full-scale working systems (TRL 8).</a:t>
            </a:r>
          </a:p>
        </p:txBody>
      </p:sp>
      <p:sp>
        <p:nvSpPr>
          <p:cNvPr id="4" name="Date Placeholder 3">
            <a:extLst>
              <a:ext uri="{FF2B5EF4-FFF2-40B4-BE49-F238E27FC236}">
                <a16:creationId xmlns:a16="http://schemas.microsoft.com/office/drawing/2014/main" id="{3B504149-90DB-A582-DD90-CDDF50D4B4DD}"/>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D884F2A7-4F17-8AC8-C526-F7D8999FCCA6}"/>
              </a:ext>
            </a:extLst>
          </p:cNvPr>
          <p:cNvSpPr>
            <a:spLocks noGrp="1"/>
          </p:cNvSpPr>
          <p:nvPr>
            <p:ph type="sldNum" sz="quarter" idx="12"/>
          </p:nvPr>
        </p:nvSpPr>
        <p:spPr/>
        <p:txBody>
          <a:bodyPr/>
          <a:lstStyle/>
          <a:p>
            <a:fld id="{345175DA-277F-B548-B500-1BF71FE23091}" type="slidenum">
              <a:rPr lang="it-IT" smtClean="0"/>
              <a:pPr/>
              <a:t>18</a:t>
            </a:fld>
            <a:endParaRPr lang="it-IT"/>
          </a:p>
        </p:txBody>
      </p:sp>
      <p:graphicFrame>
        <p:nvGraphicFramePr>
          <p:cNvPr id="3" name="Table 2">
            <a:extLst>
              <a:ext uri="{FF2B5EF4-FFF2-40B4-BE49-F238E27FC236}">
                <a16:creationId xmlns:a16="http://schemas.microsoft.com/office/drawing/2014/main" id="{ECAFFFE4-2A62-FA1F-D0A1-CBD4D7DAE296}"/>
              </a:ext>
            </a:extLst>
          </p:cNvPr>
          <p:cNvGraphicFramePr>
            <a:graphicFrameLocks noGrp="1"/>
          </p:cNvGraphicFramePr>
          <p:nvPr/>
        </p:nvGraphicFramePr>
        <p:xfrm>
          <a:off x="274672" y="3298157"/>
          <a:ext cx="11394813" cy="1249626"/>
        </p:xfrm>
        <a:graphic>
          <a:graphicData uri="http://schemas.openxmlformats.org/drawingml/2006/table">
            <a:tbl>
              <a:tblPr bandRow="1">
                <a:tableStyleId>{5C22544A-7EE6-4342-B048-85BDC9FD1C3A}</a:tableStyleId>
              </a:tblPr>
              <a:tblGrid>
                <a:gridCol w="4376278">
                  <a:extLst>
                    <a:ext uri="{9D8B030D-6E8A-4147-A177-3AD203B41FA5}">
                      <a16:colId xmlns:a16="http://schemas.microsoft.com/office/drawing/2014/main" val="3505898974"/>
                    </a:ext>
                  </a:extLst>
                </a:gridCol>
                <a:gridCol w="2921813">
                  <a:extLst>
                    <a:ext uri="{9D8B030D-6E8A-4147-A177-3AD203B41FA5}">
                      <a16:colId xmlns:a16="http://schemas.microsoft.com/office/drawing/2014/main" val="1928907286"/>
                    </a:ext>
                  </a:extLst>
                </a:gridCol>
                <a:gridCol w="4096722">
                  <a:extLst>
                    <a:ext uri="{9D8B030D-6E8A-4147-A177-3AD203B41FA5}">
                      <a16:colId xmlns:a16="http://schemas.microsoft.com/office/drawing/2014/main" val="3315386422"/>
                    </a:ext>
                  </a:extLst>
                </a:gridCol>
              </a:tblGrid>
              <a:tr h="294096">
                <a:tc>
                  <a:txBody>
                    <a:bodyPr/>
                    <a:lstStyle/>
                    <a:p>
                      <a:pPr marL="0" algn="just" defTabSz="914400" rtl="0" eaLnBrk="1" latinLnBrk="0" hangingPunct="1"/>
                      <a:r>
                        <a:rPr lang="en-US" sz="1100" b="1" kern="1200">
                          <a:solidFill>
                            <a:schemeClr val="lt1"/>
                          </a:solidFill>
                          <a:effectLst/>
                          <a:latin typeface="+mn-lt"/>
                          <a:ea typeface="+mn-ea"/>
                          <a:cs typeface="+mn-cs"/>
                        </a:rPr>
                        <a:t>Input data</a:t>
                      </a:r>
                    </a:p>
                  </a:txBody>
                  <a:tcPr marL="45720" marR="45720" anchor="ctr">
                    <a:solidFill>
                      <a:schemeClr val="accent1"/>
                    </a:solidFill>
                  </a:tcPr>
                </a:tc>
                <a:tc>
                  <a:txBody>
                    <a:bodyPr/>
                    <a:lstStyle/>
                    <a:p>
                      <a:pPr algn="just"/>
                      <a:r>
                        <a:rPr lang="en-US" sz="1200" b="1">
                          <a:solidFill>
                            <a:schemeClr val="bg1"/>
                          </a:solidFill>
                          <a:effectLst/>
                        </a:rPr>
                        <a:t>Spatial extent</a:t>
                      </a:r>
                      <a:endParaRPr lang="en-US" sz="1200" b="1">
                        <a:solidFill>
                          <a:schemeClr val="bg1"/>
                        </a:solidFill>
                        <a:effectLst/>
                        <a:latin typeface="Times New Roman" panose="02020603050405020304" pitchFamily="18" charset="0"/>
                        <a:ea typeface="Times New Roman" panose="02020603050405020304" pitchFamily="18" charset="0"/>
                      </a:endParaRPr>
                    </a:p>
                  </a:txBody>
                  <a:tcPr marL="45720" marR="45720" anchor="ctr">
                    <a:solidFill>
                      <a:schemeClr val="accent1"/>
                    </a:solidFill>
                  </a:tcPr>
                </a:tc>
                <a:tc>
                  <a:txBody>
                    <a:bodyPr/>
                    <a:lstStyle/>
                    <a:p>
                      <a:pPr algn="just"/>
                      <a:r>
                        <a:rPr lang="en-US" sz="1200" b="1" dirty="0">
                          <a:solidFill>
                            <a:schemeClr val="bg1"/>
                          </a:solidFill>
                          <a:effectLst/>
                        </a:rPr>
                        <a:t>Temporal extent</a:t>
                      </a:r>
                      <a:endParaRPr lang="en-US" sz="1200" b="1" dirty="0">
                        <a:solidFill>
                          <a:schemeClr val="bg1"/>
                        </a:solidFill>
                        <a:effectLst/>
                        <a:latin typeface="Times New Roman" panose="02020603050405020304" pitchFamily="18" charset="0"/>
                        <a:ea typeface="Times New Roman" panose="02020603050405020304" pitchFamily="18" charset="0"/>
                      </a:endParaRPr>
                    </a:p>
                  </a:txBody>
                  <a:tcPr marL="45720" marR="45720" anchor="ctr">
                    <a:solidFill>
                      <a:schemeClr val="accent1"/>
                    </a:solidFill>
                  </a:tcPr>
                </a:tc>
                <a:extLst>
                  <a:ext uri="{0D108BD9-81ED-4DB2-BD59-A6C34878D82A}">
                    <a16:rowId xmlns:a16="http://schemas.microsoft.com/office/drawing/2014/main" val="3655178365"/>
                  </a:ext>
                </a:extLst>
              </a:tr>
              <a:tr h="398610">
                <a:tc>
                  <a:txBody>
                    <a:bodyPr/>
                    <a:lstStyle/>
                    <a:p>
                      <a:pPr marL="0" algn="just" defTabSz="914400" rtl="0" eaLnBrk="1" latinLnBrk="0" hangingPunct="1"/>
                      <a:r>
                        <a:rPr lang="en-US" sz="1100" b="1" kern="1200" dirty="0">
                          <a:solidFill>
                            <a:schemeClr val="lt1"/>
                          </a:solidFill>
                          <a:effectLst/>
                          <a:latin typeface="+mn-lt"/>
                          <a:ea typeface="+mn-ea"/>
                          <a:cs typeface="+mn-cs"/>
                        </a:rPr>
                        <a:t>Citizen self-reported allergic symptoms for each region in Europe and the globe</a:t>
                      </a:r>
                    </a:p>
                  </a:txBody>
                  <a:tcPr marL="45720" marR="45720" anchor="ctr">
                    <a:solidFill>
                      <a:schemeClr val="accent1"/>
                    </a:solidFill>
                  </a:tcPr>
                </a:tc>
                <a:tc>
                  <a:txBody>
                    <a:bodyPr/>
                    <a:lstStyle/>
                    <a:p>
                      <a:pPr algn="just"/>
                      <a:r>
                        <a:rPr lang="en-US" sz="1200" dirty="0">
                          <a:effectLst/>
                        </a:rPr>
                        <a:t>Europe, a collection of individual points of citizen observations</a:t>
                      </a:r>
                      <a:endParaRPr lang="en-US" sz="1200" dirty="0">
                        <a:effectLst/>
                        <a:latin typeface="Times New Roman" panose="02020603050405020304" pitchFamily="18" charset="0"/>
                        <a:ea typeface="Times New Roman" panose="02020603050405020304" pitchFamily="18" charset="0"/>
                      </a:endParaRPr>
                    </a:p>
                  </a:txBody>
                  <a:tcPr marL="45720" marR="45720" anchor="ctr"/>
                </a:tc>
                <a:tc>
                  <a:txBody>
                    <a:bodyPr/>
                    <a:lstStyle/>
                    <a:p>
                      <a:pPr algn="just"/>
                      <a:r>
                        <a:rPr lang="en-US" sz="1200" dirty="0">
                          <a:effectLst/>
                        </a:rPr>
                        <a:t>Daily updated 1-day citizen reports</a:t>
                      </a:r>
                      <a:endParaRPr lang="en-US" sz="1200" dirty="0">
                        <a:effectLst/>
                        <a:latin typeface="Times New Roman" panose="02020603050405020304" pitchFamily="18" charset="0"/>
                        <a:ea typeface="Times New Roman" panose="02020603050405020304" pitchFamily="18" charset="0"/>
                      </a:endParaRPr>
                    </a:p>
                  </a:txBody>
                  <a:tcPr marL="45720" marR="45720" anchor="ctr"/>
                </a:tc>
                <a:extLst>
                  <a:ext uri="{0D108BD9-81ED-4DB2-BD59-A6C34878D82A}">
                    <a16:rowId xmlns:a16="http://schemas.microsoft.com/office/drawing/2014/main" val="4218940736"/>
                  </a:ext>
                </a:extLst>
              </a:tr>
              <a:tr h="498330">
                <a:tc>
                  <a:txBody>
                    <a:bodyPr/>
                    <a:lstStyle/>
                    <a:p>
                      <a:pPr marL="0" algn="just" defTabSz="914400" rtl="0" eaLnBrk="1" latinLnBrk="0" hangingPunct="1"/>
                      <a:r>
                        <a:rPr lang="en-US" sz="1100" b="1" kern="1200" dirty="0">
                          <a:solidFill>
                            <a:schemeClr val="lt1"/>
                          </a:solidFill>
                          <a:effectLst/>
                          <a:latin typeface="+mn-lt"/>
                          <a:ea typeface="+mn-ea"/>
                          <a:cs typeface="+mn-cs"/>
                        </a:rPr>
                        <a:t>CAMS and SILAM AQ predictions</a:t>
                      </a:r>
                    </a:p>
                  </a:txBody>
                  <a:tcPr marL="45720" marR="45720" anchor="ctr">
                    <a:solidFill>
                      <a:schemeClr val="accent1"/>
                    </a:solidFill>
                  </a:tcPr>
                </a:tc>
                <a:tc>
                  <a:txBody>
                    <a:bodyPr/>
                    <a:lstStyle/>
                    <a:p>
                      <a:pPr algn="just"/>
                      <a:r>
                        <a:rPr lang="en-US" sz="1200" dirty="0">
                          <a:effectLst/>
                        </a:rPr>
                        <a:t>Europe: 10 km, Globe, ~20km</a:t>
                      </a:r>
                      <a:endParaRPr lang="en-US" sz="1200" dirty="0">
                        <a:effectLst/>
                        <a:latin typeface="Times New Roman" panose="02020603050405020304" pitchFamily="18" charset="0"/>
                        <a:ea typeface="Times New Roman" panose="02020603050405020304" pitchFamily="18" charset="0"/>
                      </a:endParaRPr>
                    </a:p>
                  </a:txBody>
                  <a:tcPr marL="45720" marR="45720" anchor="ctr"/>
                </a:tc>
                <a:tc>
                  <a:txBody>
                    <a:bodyPr/>
                    <a:lstStyle/>
                    <a:p>
                      <a:pPr algn="just"/>
                      <a:r>
                        <a:rPr lang="en-US" sz="1200" dirty="0">
                          <a:effectLst/>
                        </a:rPr>
                        <a:t>Daily updated operational 1-hour forecasts</a:t>
                      </a:r>
                      <a:endParaRPr lang="en-US" sz="1200" dirty="0">
                        <a:effectLst/>
                        <a:latin typeface="Times New Roman" panose="02020603050405020304" pitchFamily="18" charset="0"/>
                        <a:ea typeface="Times New Roman" panose="02020603050405020304" pitchFamily="18" charset="0"/>
                      </a:endParaRPr>
                    </a:p>
                  </a:txBody>
                  <a:tcPr marL="45720" marR="45720" anchor="ctr"/>
                </a:tc>
                <a:extLst>
                  <a:ext uri="{0D108BD9-81ED-4DB2-BD59-A6C34878D82A}">
                    <a16:rowId xmlns:a16="http://schemas.microsoft.com/office/drawing/2014/main" val="1020137346"/>
                  </a:ext>
                </a:extLst>
              </a:tr>
            </a:tbl>
          </a:graphicData>
        </a:graphic>
      </p:graphicFrame>
      <p:pic>
        <p:nvPicPr>
          <p:cNvPr id="9" name="Picture 8">
            <a:extLst>
              <a:ext uri="{FF2B5EF4-FFF2-40B4-BE49-F238E27FC236}">
                <a16:creationId xmlns:a16="http://schemas.microsoft.com/office/drawing/2014/main" id="{617C7097-314B-2993-9496-E20C43C8751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478539" y="4721683"/>
            <a:ext cx="2190946" cy="1601313"/>
          </a:xfrm>
          <a:prstGeom prst="rect">
            <a:avLst/>
          </a:prstGeom>
        </p:spPr>
      </p:pic>
    </p:spTree>
    <p:extLst>
      <p:ext uri="{BB962C8B-B14F-4D97-AF65-F5344CB8AC3E}">
        <p14:creationId xmlns:p14="http://schemas.microsoft.com/office/powerpoint/2010/main" val="284797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77C47F-F25B-B163-F060-72127A66BF3A}"/>
              </a:ext>
            </a:extLst>
          </p:cNvPr>
          <p:cNvSpPr>
            <a:spLocks noGrp="1"/>
          </p:cNvSpPr>
          <p:nvPr>
            <p:ph type="title"/>
          </p:nvPr>
        </p:nvSpPr>
        <p:spPr>
          <a:xfrm>
            <a:off x="217714" y="798644"/>
            <a:ext cx="11974286" cy="980329"/>
          </a:xfrm>
        </p:spPr>
        <p:txBody>
          <a:bodyPr/>
          <a:lstStyle/>
          <a:p>
            <a:r>
              <a:rPr lang="it-IT" b="1" dirty="0"/>
              <a:t>UC#2: </a:t>
            </a:r>
            <a:r>
              <a:rPr lang="en-US" b="1" dirty="0"/>
              <a:t>Ocean monitoring</a:t>
            </a:r>
            <a:endParaRPr lang="en-GB" b="1" dirty="0"/>
          </a:p>
        </p:txBody>
      </p:sp>
      <p:sp>
        <p:nvSpPr>
          <p:cNvPr id="16" name="Content Placeholder 15">
            <a:extLst>
              <a:ext uri="{FF2B5EF4-FFF2-40B4-BE49-F238E27FC236}">
                <a16:creationId xmlns:a16="http://schemas.microsoft.com/office/drawing/2014/main" id="{F8D4034C-CD8F-678B-17F8-94881C15974E}"/>
              </a:ext>
            </a:extLst>
          </p:cNvPr>
          <p:cNvSpPr>
            <a:spLocks noGrp="1"/>
          </p:cNvSpPr>
          <p:nvPr>
            <p:ph idx="1"/>
          </p:nvPr>
        </p:nvSpPr>
        <p:spPr>
          <a:xfrm>
            <a:off x="274673" y="1542000"/>
            <a:ext cx="9673309" cy="3071446"/>
          </a:xfrm>
        </p:spPr>
        <p:txBody>
          <a:bodyPr>
            <a:normAutofit/>
          </a:bodyPr>
          <a:lstStyle/>
          <a:p>
            <a:pPr marL="0" indent="0">
              <a:lnSpc>
                <a:spcPct val="100000"/>
              </a:lnSpc>
              <a:buNone/>
            </a:pPr>
            <a:r>
              <a:rPr lang="en-US" sz="1800" dirty="0">
                <a:latin typeface="Times New Roman" panose="02020603050405020304" pitchFamily="18" charset="0"/>
                <a:ea typeface="Times New Roman" panose="02020603050405020304" pitchFamily="18" charset="0"/>
              </a:rPr>
              <a:t>E</a:t>
            </a:r>
            <a:r>
              <a:rPr lang="en-US" sz="1800" dirty="0">
                <a:effectLst/>
                <a:latin typeface="Times New Roman" panose="02020603050405020304" pitchFamily="18" charset="0"/>
                <a:ea typeface="Times New Roman" panose="02020603050405020304" pitchFamily="18" charset="0"/>
              </a:rPr>
              <a:t>nhance the quality of information and the optimization method for containerships voyages, so as to produce better analysis and plan more efficient routes in terms of fuel consumption, safety and arrival time precision.</a:t>
            </a:r>
          </a:p>
          <a:p>
            <a:pPr marL="0" indent="0">
              <a:lnSpc>
                <a:spcPct val="100000"/>
              </a:lnSpc>
              <a:buNone/>
            </a:pPr>
            <a:r>
              <a:rPr lang="en-US" sz="1800" dirty="0">
                <a:latin typeface="Times New Roman" panose="02020603050405020304" pitchFamily="18" charset="0"/>
                <a:ea typeface="Times New Roman" panose="02020603050405020304" pitchFamily="18" charset="0"/>
              </a:rPr>
              <a:t>The Use Case will demonstrate the </a:t>
            </a:r>
            <a:r>
              <a:rPr lang="en-US" sz="1800" dirty="0">
                <a:effectLst/>
                <a:latin typeface="Times New Roman" panose="02020603050405020304" pitchFamily="18" charset="0"/>
                <a:ea typeface="Times New Roman" panose="02020603050405020304" pitchFamily="18" charset="0"/>
              </a:rPr>
              <a:t>capability of handling extreme volumes of data by fusing the meteorological data collected from EO data sources and a vessel to perform route optimization during the voyage of the ship.</a:t>
            </a:r>
          </a:p>
          <a:p>
            <a:pPr marL="0" indent="0">
              <a:lnSpc>
                <a:spcPct val="100000"/>
              </a:lnSpc>
              <a:buNone/>
            </a:pPr>
            <a:r>
              <a:rPr lang="en-US" sz="1800" dirty="0">
                <a:effectLst/>
                <a:latin typeface="Times New Roman" panose="02020603050405020304" pitchFamily="18" charset="0"/>
                <a:ea typeface="Times New Roman" panose="02020603050405020304" pitchFamily="18" charset="0"/>
              </a:rPr>
              <a:t>EO4EU will offer enhanced visualization capacity of the data obtained both by sources as well as the in situ data, offering a multi-layer interaction with the user onboard, while augment user-friendliness and responsiveness.</a:t>
            </a:r>
          </a:p>
        </p:txBody>
      </p:sp>
      <p:sp>
        <p:nvSpPr>
          <p:cNvPr id="4" name="Date Placeholder 3">
            <a:extLst>
              <a:ext uri="{FF2B5EF4-FFF2-40B4-BE49-F238E27FC236}">
                <a16:creationId xmlns:a16="http://schemas.microsoft.com/office/drawing/2014/main" id="{3B504149-90DB-A582-DD90-CDDF50D4B4DD}"/>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D884F2A7-4F17-8AC8-C526-F7D8999FCCA6}"/>
              </a:ext>
            </a:extLst>
          </p:cNvPr>
          <p:cNvSpPr>
            <a:spLocks noGrp="1"/>
          </p:cNvSpPr>
          <p:nvPr>
            <p:ph type="sldNum" sz="quarter" idx="12"/>
          </p:nvPr>
        </p:nvSpPr>
        <p:spPr/>
        <p:txBody>
          <a:bodyPr/>
          <a:lstStyle/>
          <a:p>
            <a:fld id="{345175DA-277F-B548-B500-1BF71FE23091}" type="slidenum">
              <a:rPr lang="it-IT" smtClean="0"/>
              <a:pPr/>
              <a:t>19</a:t>
            </a:fld>
            <a:endParaRPr lang="it-IT"/>
          </a:p>
        </p:txBody>
      </p:sp>
      <p:graphicFrame>
        <p:nvGraphicFramePr>
          <p:cNvPr id="2" name="Table 1">
            <a:extLst>
              <a:ext uri="{FF2B5EF4-FFF2-40B4-BE49-F238E27FC236}">
                <a16:creationId xmlns:a16="http://schemas.microsoft.com/office/drawing/2014/main" id="{3836E421-5F61-8956-9833-CFE496FBB4F7}"/>
              </a:ext>
            </a:extLst>
          </p:cNvPr>
          <p:cNvGraphicFramePr>
            <a:graphicFrameLocks noGrp="1"/>
          </p:cNvGraphicFramePr>
          <p:nvPr>
            <p:extLst>
              <p:ext uri="{D42A27DB-BD31-4B8C-83A1-F6EECF244321}">
                <p14:modId xmlns:p14="http://schemas.microsoft.com/office/powerpoint/2010/main" val="1624407902"/>
              </p:ext>
            </p:extLst>
          </p:nvPr>
        </p:nvGraphicFramePr>
        <p:xfrm>
          <a:off x="420365" y="4462308"/>
          <a:ext cx="11190514" cy="1508760"/>
        </p:xfrm>
        <a:graphic>
          <a:graphicData uri="http://schemas.openxmlformats.org/drawingml/2006/table">
            <a:tbl>
              <a:tblPr firstRow="1" firstCol="1">
                <a:tableStyleId>{5C22544A-7EE6-4342-B048-85BDC9FD1C3A}</a:tableStyleId>
              </a:tblPr>
              <a:tblGrid>
                <a:gridCol w="2365123">
                  <a:extLst>
                    <a:ext uri="{9D8B030D-6E8A-4147-A177-3AD203B41FA5}">
                      <a16:colId xmlns:a16="http://schemas.microsoft.com/office/drawing/2014/main" val="1637370409"/>
                    </a:ext>
                  </a:extLst>
                </a:gridCol>
                <a:gridCol w="4838439">
                  <a:extLst>
                    <a:ext uri="{9D8B030D-6E8A-4147-A177-3AD203B41FA5}">
                      <a16:colId xmlns:a16="http://schemas.microsoft.com/office/drawing/2014/main" val="3040805147"/>
                    </a:ext>
                  </a:extLst>
                </a:gridCol>
                <a:gridCol w="3986952">
                  <a:extLst>
                    <a:ext uri="{9D8B030D-6E8A-4147-A177-3AD203B41FA5}">
                      <a16:colId xmlns:a16="http://schemas.microsoft.com/office/drawing/2014/main" val="1870988756"/>
                    </a:ext>
                  </a:extLst>
                </a:gridCol>
              </a:tblGrid>
              <a:tr h="0">
                <a:tc>
                  <a:txBody>
                    <a:bodyPr/>
                    <a:lstStyle/>
                    <a:p>
                      <a:pPr algn="just"/>
                      <a:r>
                        <a:rPr lang="en-US" sz="1100">
                          <a:effectLst/>
                        </a:rPr>
                        <a:t>Input data</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Spatial extent</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Temporal extent</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31509346"/>
                  </a:ext>
                </a:extLst>
              </a:tr>
              <a:tr h="0">
                <a:tc>
                  <a:txBody>
                    <a:bodyPr/>
                    <a:lstStyle/>
                    <a:p>
                      <a:pPr algn="just"/>
                      <a:r>
                        <a:rPr lang="en-US" sz="1100">
                          <a:effectLst/>
                        </a:rPr>
                        <a:t>Copernicus marine environmental monitoring service</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br>
                        <a:rPr lang="en-US" sz="1100" dirty="0">
                          <a:effectLst/>
                        </a:rPr>
                      </a:br>
                      <a:r>
                        <a:rPr lang="en-US" sz="1100" dirty="0">
                          <a:effectLst/>
                        </a:rPr>
                        <a:t>ship routing</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br>
                        <a:rPr lang="en-US" sz="1100" dirty="0">
                          <a:effectLst/>
                        </a:rPr>
                      </a:br>
                      <a:r>
                        <a:rPr lang="en-US" sz="1100" dirty="0">
                          <a:effectLst/>
                        </a:rPr>
                        <a:t>start of a route till the end  of the route</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16013195"/>
                  </a:ext>
                </a:extLst>
              </a:tr>
              <a:tr h="0">
                <a:tc>
                  <a:txBody>
                    <a:bodyPr/>
                    <a:lstStyle/>
                    <a:p>
                      <a:pPr algn="just"/>
                      <a:br>
                        <a:rPr lang="en-US" sz="1100" dirty="0">
                          <a:effectLst/>
                        </a:rPr>
                      </a:br>
                      <a:r>
                        <a:rPr lang="en-US" sz="1100" dirty="0" err="1">
                          <a:effectLst/>
                        </a:rPr>
                        <a:t>Gallileo</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br>
                        <a:rPr lang="en-US" sz="1100" dirty="0">
                          <a:effectLst/>
                        </a:rPr>
                      </a:br>
                      <a:r>
                        <a:rPr lang="en-US" sz="1100" dirty="0">
                          <a:effectLst/>
                        </a:rPr>
                        <a:t>ship routing</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br>
                        <a:rPr lang="en-US" sz="1100" dirty="0">
                          <a:effectLst/>
                        </a:rPr>
                      </a:br>
                      <a:r>
                        <a:rPr lang="en-US" sz="1100" dirty="0">
                          <a:effectLst/>
                        </a:rPr>
                        <a:t>start of a route till the end  of the route</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23749176"/>
                  </a:ext>
                </a:extLst>
              </a:tr>
              <a:tr h="0">
                <a:tc>
                  <a:txBody>
                    <a:bodyPr/>
                    <a:lstStyle/>
                    <a:p>
                      <a:pPr algn="just"/>
                      <a:r>
                        <a:rPr lang="en-US" sz="1100">
                          <a:effectLst/>
                        </a:rPr>
                        <a:t>Egnos</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ship routing</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start of a route till the end  of the route</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69278201"/>
                  </a:ext>
                </a:extLst>
              </a:tr>
              <a:tr h="0">
                <a:tc>
                  <a:txBody>
                    <a:bodyPr/>
                    <a:lstStyle/>
                    <a:p>
                      <a:pPr algn="just"/>
                      <a:r>
                        <a:rPr lang="en-US" sz="1100">
                          <a:effectLst/>
                        </a:rPr>
                        <a:t>GRIB2 Weather forecast datasets</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ship routing</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start of a route till the end  of the route</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29112116"/>
                  </a:ext>
                </a:extLst>
              </a:tr>
              <a:tr h="0">
                <a:tc>
                  <a:txBody>
                    <a:bodyPr/>
                    <a:lstStyle/>
                    <a:p>
                      <a:pPr algn="just"/>
                      <a:r>
                        <a:rPr lang="en-US" sz="1100" dirty="0">
                          <a:effectLst/>
                        </a:rPr>
                        <a:t>On-board sensors</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ship machinery condition,  fuel consumption and navigational data outputs (temperature, pressure, FOC, SFOC, SOG, STW, course, heading, etc.).</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start of a route till the end  of the route</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17602053"/>
                  </a:ext>
                </a:extLst>
              </a:tr>
            </a:tbl>
          </a:graphicData>
        </a:graphic>
      </p:graphicFrame>
      <p:pic>
        <p:nvPicPr>
          <p:cNvPr id="9" name="Picture 8">
            <a:extLst>
              <a:ext uri="{FF2B5EF4-FFF2-40B4-BE49-F238E27FC236}">
                <a16:creationId xmlns:a16="http://schemas.microsoft.com/office/drawing/2014/main" id="{B154E1BD-4533-C6C1-1236-BF5D3D9C9EB0}"/>
              </a:ext>
            </a:extLst>
          </p:cNvPr>
          <p:cNvPicPr>
            <a:picLocks noChangeAspect="1"/>
          </p:cNvPicPr>
          <p:nvPr/>
        </p:nvPicPr>
        <p:blipFill>
          <a:blip r:embed="rId2"/>
          <a:stretch>
            <a:fillRect/>
          </a:stretch>
        </p:blipFill>
        <p:spPr>
          <a:xfrm>
            <a:off x="9947982" y="1676482"/>
            <a:ext cx="2026303" cy="1519727"/>
          </a:xfrm>
          <a:prstGeom prst="rect">
            <a:avLst/>
          </a:prstGeom>
        </p:spPr>
      </p:pic>
    </p:spTree>
    <p:extLst>
      <p:ext uri="{BB962C8B-B14F-4D97-AF65-F5344CB8AC3E}">
        <p14:creationId xmlns:p14="http://schemas.microsoft.com/office/powerpoint/2010/main" val="3090129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84F2A7-4F17-8AC8-C526-F7D8999FCCA6}"/>
              </a:ext>
            </a:extLst>
          </p:cNvPr>
          <p:cNvSpPr>
            <a:spLocks noGrp="1"/>
          </p:cNvSpPr>
          <p:nvPr>
            <p:ph type="sldNum" sz="quarter" idx="12"/>
          </p:nvPr>
        </p:nvSpPr>
        <p:spPr>
          <a:xfrm>
            <a:off x="838199" y="6496896"/>
            <a:ext cx="981973" cy="337897"/>
          </a:xfrm>
        </p:spPr>
        <p:txBody>
          <a:bodyPr>
            <a:normAutofit/>
          </a:bodyPr>
          <a:lstStyle/>
          <a:p>
            <a:pPr>
              <a:spcAft>
                <a:spcPts val="600"/>
              </a:spcAft>
            </a:pPr>
            <a:fld id="{345175DA-277F-B548-B500-1BF71FE23091}" type="slidenum">
              <a:rPr lang="it-IT" smtClean="0"/>
              <a:pPr>
                <a:spcAft>
                  <a:spcPts val="600"/>
                </a:spcAft>
              </a:pPr>
              <a:t>2</a:t>
            </a:fld>
            <a:endParaRPr lang="it-IT"/>
          </a:p>
        </p:txBody>
      </p:sp>
      <p:sp>
        <p:nvSpPr>
          <p:cNvPr id="25" name="Title 6">
            <a:extLst>
              <a:ext uri="{FF2B5EF4-FFF2-40B4-BE49-F238E27FC236}">
                <a16:creationId xmlns:a16="http://schemas.microsoft.com/office/drawing/2014/main" id="{BB75899C-C503-D86E-B968-4A4E2522115F}"/>
              </a:ext>
            </a:extLst>
          </p:cNvPr>
          <p:cNvSpPr>
            <a:spLocks noGrp="1"/>
          </p:cNvSpPr>
          <p:nvPr>
            <p:ph type="title"/>
          </p:nvPr>
        </p:nvSpPr>
        <p:spPr>
          <a:xfrm>
            <a:off x="838200" y="775404"/>
            <a:ext cx="10510615" cy="980329"/>
          </a:xfrm>
        </p:spPr>
        <p:txBody>
          <a:bodyPr/>
          <a:lstStyle/>
          <a:p>
            <a:r>
              <a:rPr lang="en-US" dirty="0"/>
              <a:t>Partners</a:t>
            </a:r>
          </a:p>
        </p:txBody>
      </p:sp>
      <p:sp>
        <p:nvSpPr>
          <p:cNvPr id="4" name="Date Placeholder 3">
            <a:extLst>
              <a:ext uri="{FF2B5EF4-FFF2-40B4-BE49-F238E27FC236}">
                <a16:creationId xmlns:a16="http://schemas.microsoft.com/office/drawing/2014/main" id="{3B504149-90DB-A582-DD90-CDDF50D4B4DD}"/>
              </a:ext>
            </a:extLst>
          </p:cNvPr>
          <p:cNvSpPr>
            <a:spLocks noGrp="1"/>
          </p:cNvSpPr>
          <p:nvPr>
            <p:ph type="dt" sz="half" idx="10"/>
          </p:nvPr>
        </p:nvSpPr>
        <p:spPr>
          <a:xfrm>
            <a:off x="10221762" y="6520102"/>
            <a:ext cx="1127053" cy="337898"/>
          </a:xfrm>
        </p:spPr>
        <p:txBody>
          <a:bodyPr>
            <a:normAutofit/>
          </a:bodyPr>
          <a:lstStyle/>
          <a:p>
            <a:pPr>
              <a:spcAft>
                <a:spcPts val="600"/>
              </a:spcAft>
            </a:pPr>
            <a:fld id="{3E53778A-49EF-5148-AD2C-2B49FC124A50}" type="datetime1">
              <a:rPr lang="it-IT" smtClean="0"/>
              <a:pPr>
                <a:spcAft>
                  <a:spcPts val="600"/>
                </a:spcAft>
              </a:pPr>
              <a:t>25/10/2023</a:t>
            </a:fld>
            <a:endParaRPr lang="it-IT"/>
          </a:p>
        </p:txBody>
      </p:sp>
      <p:grpSp>
        <p:nvGrpSpPr>
          <p:cNvPr id="10" name="Group 9"/>
          <p:cNvGrpSpPr/>
          <p:nvPr/>
        </p:nvGrpSpPr>
        <p:grpSpPr>
          <a:xfrm>
            <a:off x="9054351" y="1992862"/>
            <a:ext cx="1581419" cy="2204482"/>
            <a:chOff x="9054351" y="1992862"/>
            <a:chExt cx="1581419" cy="2204482"/>
          </a:xfrm>
        </p:grpSpPr>
        <p:pic>
          <p:nvPicPr>
            <p:cNvPr id="24" name="Grafik 2">
              <a:extLst>
                <a:ext uri="{FF2B5EF4-FFF2-40B4-BE49-F238E27FC236}">
                  <a16:creationId xmlns:a16="http://schemas.microsoft.com/office/drawing/2014/main" id="{0F8E6557-494E-5B85-E88E-0A7B956A23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4351" y="1992862"/>
              <a:ext cx="1581419" cy="432680"/>
            </a:xfrm>
            <a:prstGeom prst="rect">
              <a:avLst/>
            </a:prstGeom>
            <a:noFill/>
            <a:ln>
              <a:noFill/>
            </a:ln>
          </p:spPr>
        </p:pic>
        <p:pic>
          <p:nvPicPr>
            <p:cNvPr id="26" name="image1.jpg" title="Image">
              <a:extLst>
                <a:ext uri="{FF2B5EF4-FFF2-40B4-BE49-F238E27FC236}">
                  <a16:creationId xmlns:a16="http://schemas.microsoft.com/office/drawing/2014/main" id="{00000000-0008-0000-0000-000002000000}"/>
                </a:ext>
              </a:extLst>
            </p:cNvPr>
            <p:cNvPicPr preferRelativeResize="0"/>
            <p:nvPr/>
          </p:nvPicPr>
          <p:blipFill>
            <a:blip r:embed="rId3" cstate="print"/>
            <a:stretch>
              <a:fillRect/>
            </a:stretch>
          </p:blipFill>
          <p:spPr>
            <a:xfrm>
              <a:off x="9230698" y="2860138"/>
              <a:ext cx="1228725" cy="523875"/>
            </a:xfrm>
            <a:prstGeom prst="rect">
              <a:avLst/>
            </a:prstGeom>
            <a:noFill/>
          </p:spPr>
        </p:pic>
        <p:pic>
          <p:nvPicPr>
            <p:cNvPr id="36" name="Immagine 4">
              <a:extLst>
                <a:ext uri="{FF2B5EF4-FFF2-40B4-BE49-F238E27FC236}">
                  <a16:creationId xmlns:a16="http://schemas.microsoft.com/office/drawing/2014/main" id="{AC76B420-A39A-4703-B84F-405469511F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8779" y="3687242"/>
              <a:ext cx="1452563" cy="510102"/>
            </a:xfrm>
            <a:prstGeom prst="rect">
              <a:avLst/>
            </a:prstGeom>
          </p:spPr>
        </p:pic>
      </p:grpSp>
      <p:grpSp>
        <p:nvGrpSpPr>
          <p:cNvPr id="2" name="Group 1"/>
          <p:cNvGrpSpPr/>
          <p:nvPr/>
        </p:nvGrpSpPr>
        <p:grpSpPr>
          <a:xfrm>
            <a:off x="1005557" y="1843495"/>
            <a:ext cx="1813236" cy="3437955"/>
            <a:chOff x="1005557" y="1843495"/>
            <a:chExt cx="1813236" cy="3437955"/>
          </a:xfrm>
        </p:grpSpPr>
        <p:pic>
          <p:nvPicPr>
            <p:cNvPr id="34" name="image1.png">
              <a:extLst>
                <a:ext uri="{FF2B5EF4-FFF2-40B4-BE49-F238E27FC236}">
                  <a16:creationId xmlns:a16="http://schemas.microsoft.com/office/drawing/2014/main" id="{45427D46-55C3-9ED7-8198-059235986762}"/>
                </a:ext>
              </a:extLst>
            </p:cNvPr>
            <p:cNvPicPr/>
            <p:nvPr/>
          </p:nvPicPr>
          <p:blipFill>
            <a:blip r:embed="rId5"/>
            <a:srcRect/>
            <a:stretch>
              <a:fillRect/>
            </a:stretch>
          </p:blipFill>
          <p:spPr>
            <a:xfrm>
              <a:off x="1663362" y="1843495"/>
              <a:ext cx="497626" cy="731415"/>
            </a:xfrm>
            <a:prstGeom prst="rect">
              <a:avLst/>
            </a:prstGeom>
            <a:ln/>
          </p:spPr>
        </p:pic>
        <p:pic>
          <p:nvPicPr>
            <p:cNvPr id="35" name="image1.png">
              <a:extLst>
                <a:ext uri="{FF2B5EF4-FFF2-40B4-BE49-F238E27FC236}">
                  <a16:creationId xmlns:a16="http://schemas.microsoft.com/office/drawing/2014/main" id="{06572034-82B7-1510-8CCE-E09399C5B933}"/>
                </a:ext>
              </a:extLst>
            </p:cNvPr>
            <p:cNvPicPr/>
            <p:nvPr/>
          </p:nvPicPr>
          <p:blipFill>
            <a:blip r:embed="rId6"/>
            <a:srcRect/>
            <a:stretch>
              <a:fillRect/>
            </a:stretch>
          </p:blipFill>
          <p:spPr>
            <a:xfrm>
              <a:off x="1329721" y="4604782"/>
              <a:ext cx="1164908" cy="676668"/>
            </a:xfrm>
            <a:prstGeom prst="rect">
              <a:avLst/>
            </a:prstGeom>
            <a:ln/>
          </p:spPr>
        </p:pic>
        <p:pic>
          <p:nvPicPr>
            <p:cNvPr id="14" name="Immagine 4">
              <a:extLst>
                <a:ext uri="{FF2B5EF4-FFF2-40B4-BE49-F238E27FC236}">
                  <a16:creationId xmlns:a16="http://schemas.microsoft.com/office/drawing/2014/main" id="{7BD7E4BB-05C7-4A7B-A699-C3F6DE7ABCAD}"/>
                </a:ext>
              </a:extLst>
            </p:cNvPr>
            <p:cNvPicPr>
              <a:picLocks noChangeAspect="1"/>
            </p:cNvPicPr>
            <p:nvPr/>
          </p:nvPicPr>
          <p:blipFill>
            <a:blip r:embed="rId7"/>
            <a:stretch>
              <a:fillRect/>
            </a:stretch>
          </p:blipFill>
          <p:spPr>
            <a:xfrm>
              <a:off x="1159700" y="2865177"/>
              <a:ext cx="1504950" cy="513797"/>
            </a:xfrm>
            <a:prstGeom prst="rect">
              <a:avLst/>
            </a:prstGeom>
          </p:spPr>
        </p:pic>
        <p:pic>
          <p:nvPicPr>
            <p:cNvPr id="20" name="image1.png">
              <a:extLst>
                <a:ext uri="{FF2B5EF4-FFF2-40B4-BE49-F238E27FC236}">
                  <a16:creationId xmlns:a16="http://schemas.microsoft.com/office/drawing/2014/main" id="{00000000-0008-0000-0000-000002000000}"/>
                </a:ext>
              </a:extLst>
            </p:cNvPr>
            <p:cNvPicPr preferRelativeResize="0"/>
            <p:nvPr/>
          </p:nvPicPr>
          <p:blipFill>
            <a:blip r:embed="rId8" cstate="print"/>
            <a:stretch>
              <a:fillRect/>
            </a:stretch>
          </p:blipFill>
          <p:spPr>
            <a:xfrm>
              <a:off x="1005557" y="3726399"/>
              <a:ext cx="1813236" cy="431789"/>
            </a:xfrm>
            <a:prstGeom prst="rect">
              <a:avLst/>
            </a:prstGeom>
            <a:noFill/>
          </p:spPr>
        </p:pic>
      </p:grpSp>
      <p:grpSp>
        <p:nvGrpSpPr>
          <p:cNvPr id="8" name="Group 7"/>
          <p:cNvGrpSpPr/>
          <p:nvPr/>
        </p:nvGrpSpPr>
        <p:grpSpPr>
          <a:xfrm>
            <a:off x="5196877" y="1910307"/>
            <a:ext cx="1428750" cy="3144067"/>
            <a:chOff x="4628536" y="1910307"/>
            <a:chExt cx="1428750" cy="3144067"/>
          </a:xfrm>
        </p:grpSpPr>
        <p:pic>
          <p:nvPicPr>
            <p:cNvPr id="17" name="image1.png">
              <a:extLst>
                <a:ext uri="{FF2B5EF4-FFF2-40B4-BE49-F238E27FC236}">
                  <a16:creationId xmlns:a16="http://schemas.microsoft.com/office/drawing/2014/main" id="{00000000-0008-0000-0000-000002000000}"/>
                </a:ext>
              </a:extLst>
            </p:cNvPr>
            <p:cNvPicPr preferRelativeResize="0"/>
            <p:nvPr/>
          </p:nvPicPr>
          <p:blipFill>
            <a:blip r:embed="rId9" cstate="print"/>
            <a:stretch>
              <a:fillRect/>
            </a:stretch>
          </p:blipFill>
          <p:spPr>
            <a:xfrm>
              <a:off x="4885711" y="4831859"/>
              <a:ext cx="914400" cy="222515"/>
            </a:xfrm>
            <a:prstGeom prst="rect">
              <a:avLst/>
            </a:prstGeom>
            <a:noFill/>
          </p:spPr>
        </p:pic>
        <p:pic>
          <p:nvPicPr>
            <p:cNvPr id="22" name="Picture 21">
              <a:extLst>
                <a:ext uri="{FF2B5EF4-FFF2-40B4-BE49-F238E27FC236}">
                  <a16:creationId xmlns:a16="http://schemas.microsoft.com/office/drawing/2014/main" id="{57201E7F-A620-46A7-AEDD-5727CF7A6F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6513" y="1910307"/>
              <a:ext cx="1172796" cy="597790"/>
            </a:xfrm>
            <a:prstGeom prst="rect">
              <a:avLst/>
            </a:prstGeom>
          </p:spPr>
        </p:pic>
        <p:pic>
          <p:nvPicPr>
            <p:cNvPr id="33" name="image1.jpg">
              <a:extLst>
                <a:ext uri="{FF2B5EF4-FFF2-40B4-BE49-F238E27FC236}">
                  <a16:creationId xmlns:a16="http://schemas.microsoft.com/office/drawing/2014/main" id="{00000000-0008-0000-0000-000002000000}"/>
                </a:ext>
              </a:extLst>
            </p:cNvPr>
            <p:cNvPicPr preferRelativeResize="0"/>
            <p:nvPr/>
          </p:nvPicPr>
          <p:blipFill>
            <a:blip r:embed="rId11" cstate="print"/>
            <a:stretch>
              <a:fillRect/>
            </a:stretch>
          </p:blipFill>
          <p:spPr>
            <a:xfrm>
              <a:off x="4628536" y="3658300"/>
              <a:ext cx="1428750" cy="567986"/>
            </a:xfrm>
            <a:prstGeom prst="rect">
              <a:avLst/>
            </a:prstGeom>
            <a:noFill/>
          </p:spPr>
        </p:pic>
        <p:pic>
          <p:nvPicPr>
            <p:cNvPr id="37" name="image1.png">
              <a:extLst>
                <a:ext uri="{FF2B5EF4-FFF2-40B4-BE49-F238E27FC236}">
                  <a16:creationId xmlns:a16="http://schemas.microsoft.com/office/drawing/2014/main" id="{00000000-0008-0000-0000-000002000000}"/>
                </a:ext>
              </a:extLst>
            </p:cNvPr>
            <p:cNvPicPr preferRelativeResize="0"/>
            <p:nvPr/>
          </p:nvPicPr>
          <p:blipFill>
            <a:blip r:embed="rId12" cstate="print"/>
            <a:stretch>
              <a:fillRect/>
            </a:stretch>
          </p:blipFill>
          <p:spPr>
            <a:xfrm>
              <a:off x="4635680" y="2890739"/>
              <a:ext cx="1414463" cy="462673"/>
            </a:xfrm>
            <a:prstGeom prst="rect">
              <a:avLst/>
            </a:prstGeom>
            <a:noFill/>
          </p:spPr>
        </p:pic>
      </p:grpSp>
      <p:grpSp>
        <p:nvGrpSpPr>
          <p:cNvPr id="11" name="Group 10"/>
          <p:cNvGrpSpPr/>
          <p:nvPr/>
        </p:nvGrpSpPr>
        <p:grpSpPr>
          <a:xfrm>
            <a:off x="6856773" y="1588275"/>
            <a:ext cx="1966431" cy="3631242"/>
            <a:chOff x="6397463" y="1588275"/>
            <a:chExt cx="1966431" cy="3631242"/>
          </a:xfrm>
        </p:grpSpPr>
        <p:grpSp>
          <p:nvGrpSpPr>
            <p:cNvPr id="9" name="Group 8"/>
            <p:cNvGrpSpPr/>
            <p:nvPr/>
          </p:nvGrpSpPr>
          <p:grpSpPr>
            <a:xfrm>
              <a:off x="6562957" y="2798225"/>
              <a:ext cx="1635443" cy="2421292"/>
              <a:chOff x="6562957" y="2798225"/>
              <a:chExt cx="1635443" cy="2421292"/>
            </a:xfrm>
          </p:grpSpPr>
          <p:pic>
            <p:nvPicPr>
              <p:cNvPr id="32" name="Picture 31">
                <a:extLst>
                  <a:ext uri="{FF2B5EF4-FFF2-40B4-BE49-F238E27FC236}">
                    <a16:creationId xmlns:a16="http://schemas.microsoft.com/office/drawing/2014/main" id="{00000000-0008-0000-0000-0000020000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62957" y="4666715"/>
                <a:ext cx="1635443" cy="552802"/>
              </a:xfrm>
              <a:prstGeom prst="rect">
                <a:avLst/>
              </a:prstGeom>
            </p:spPr>
          </p:pic>
          <p:pic>
            <p:nvPicPr>
              <p:cNvPr id="31" name="image1.png">
                <a:extLst>
                  <a:ext uri="{FF2B5EF4-FFF2-40B4-BE49-F238E27FC236}">
                    <a16:creationId xmlns:a16="http://schemas.microsoft.com/office/drawing/2014/main" id="{00000000-0008-0000-0000-000002000000}"/>
                  </a:ext>
                </a:extLst>
              </p:cNvPr>
              <p:cNvPicPr preferRelativeResize="0"/>
              <p:nvPr/>
            </p:nvPicPr>
            <p:blipFill>
              <a:blip r:embed="rId14" cstate="print"/>
              <a:stretch>
                <a:fillRect/>
              </a:stretch>
            </p:blipFill>
            <p:spPr>
              <a:xfrm>
                <a:off x="6780603" y="3604156"/>
                <a:ext cx="1200150" cy="676275"/>
              </a:xfrm>
              <a:prstGeom prst="rect">
                <a:avLst/>
              </a:prstGeom>
              <a:noFill/>
            </p:spPr>
          </p:pic>
          <p:pic>
            <p:nvPicPr>
              <p:cNvPr id="30" name="image1.png" descr="02_IES">
                <a:extLst>
                  <a:ext uri="{FF2B5EF4-FFF2-40B4-BE49-F238E27FC236}">
                    <a16:creationId xmlns:a16="http://schemas.microsoft.com/office/drawing/2014/main" id="{00000000-0008-0000-0000-000002000000}"/>
                  </a:ext>
                </a:extLst>
              </p:cNvPr>
              <p:cNvPicPr preferRelativeResize="0"/>
              <p:nvPr/>
            </p:nvPicPr>
            <p:blipFill>
              <a:blip r:embed="rId15" cstate="print"/>
              <a:stretch>
                <a:fillRect/>
              </a:stretch>
            </p:blipFill>
            <p:spPr>
              <a:xfrm>
                <a:off x="6637728" y="2798225"/>
                <a:ext cx="1485900" cy="647700"/>
              </a:xfrm>
              <a:prstGeom prst="rect">
                <a:avLst/>
              </a:prstGeom>
              <a:noFill/>
            </p:spPr>
          </p:pic>
        </p:grpSp>
        <p:pic>
          <p:nvPicPr>
            <p:cNvPr id="38" name="Picture 37">
              <a:extLst>
                <a:ext uri="{FF2B5EF4-FFF2-40B4-BE49-F238E27FC236}">
                  <a16:creationId xmlns:a16="http://schemas.microsoft.com/office/drawing/2014/main" id="{E08CC496-7E0B-45C6-8EAC-8E6B341A609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97463" y="1588275"/>
              <a:ext cx="1966431" cy="1241855"/>
            </a:xfrm>
            <a:prstGeom prst="rect">
              <a:avLst/>
            </a:prstGeom>
          </p:spPr>
        </p:pic>
      </p:grpSp>
      <p:grpSp>
        <p:nvGrpSpPr>
          <p:cNvPr id="5" name="Group 4"/>
          <p:cNvGrpSpPr/>
          <p:nvPr/>
        </p:nvGrpSpPr>
        <p:grpSpPr>
          <a:xfrm>
            <a:off x="3049939" y="1790102"/>
            <a:ext cx="1915792" cy="3368908"/>
            <a:chOff x="2653450" y="1790102"/>
            <a:chExt cx="1915792" cy="3368908"/>
          </a:xfrm>
        </p:grpSpPr>
        <p:pic>
          <p:nvPicPr>
            <p:cNvPr id="18" name="Picture 17">
              <a:extLst>
                <a:ext uri="{FF2B5EF4-FFF2-40B4-BE49-F238E27FC236}">
                  <a16:creationId xmlns:a16="http://schemas.microsoft.com/office/drawing/2014/main" id="{CF22ABCA-3ACC-4CF9-8931-035A0A76E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08777" y="4727222"/>
              <a:ext cx="1205138" cy="431788"/>
            </a:xfrm>
            <a:prstGeom prst="rect">
              <a:avLst/>
            </a:prstGeom>
          </p:spPr>
        </p:pic>
        <p:pic>
          <p:nvPicPr>
            <p:cNvPr id="19" name="image1.jpg" descr="ECMWF Model Upgrade Improves Extended-Range Weather Forecasts">
              <a:extLst>
                <a:ext uri="{FF2B5EF4-FFF2-40B4-BE49-F238E27FC236}">
                  <a16:creationId xmlns:a16="http://schemas.microsoft.com/office/drawing/2014/main" id="{A82CE0BB-571B-9D0D-C268-3C6836486A3D}"/>
                </a:ext>
              </a:extLst>
            </p:cNvPr>
            <p:cNvPicPr/>
            <p:nvPr/>
          </p:nvPicPr>
          <p:blipFill>
            <a:blip r:embed="rId18"/>
            <a:srcRect/>
            <a:stretch>
              <a:fillRect/>
            </a:stretch>
          </p:blipFill>
          <p:spPr>
            <a:xfrm>
              <a:off x="2811564" y="1790102"/>
              <a:ext cx="1599565" cy="838200"/>
            </a:xfrm>
            <a:prstGeom prst="rect">
              <a:avLst/>
            </a:prstGeom>
            <a:ln/>
          </p:spPr>
        </p:pic>
        <p:pic>
          <p:nvPicPr>
            <p:cNvPr id="3" name="Picture 2" descr="A picture containing text, clipart&#10;&#10;Description automatically generated">
              <a:extLst>
                <a:ext uri="{FF2B5EF4-FFF2-40B4-BE49-F238E27FC236}">
                  <a16:creationId xmlns:a16="http://schemas.microsoft.com/office/drawing/2014/main" id="{DEE22C70-7A16-989C-888C-DA601F3E5CAD}"/>
                </a:ext>
              </a:extLst>
            </p:cNvPr>
            <p:cNvPicPr>
              <a:picLocks noChangeAspect="1"/>
            </p:cNvPicPr>
            <p:nvPr/>
          </p:nvPicPr>
          <p:blipFill>
            <a:blip r:embed="rId19"/>
            <a:stretch>
              <a:fillRect/>
            </a:stretch>
          </p:blipFill>
          <p:spPr>
            <a:xfrm>
              <a:off x="3008777" y="2957738"/>
              <a:ext cx="1205139" cy="328674"/>
            </a:xfrm>
            <a:prstGeom prst="rect">
              <a:avLst/>
            </a:prstGeom>
          </p:spPr>
        </p:pic>
        <p:pic>
          <p:nvPicPr>
            <p:cNvPr id="96" name="image1.png">
              <a:extLst>
                <a:ext uri="{FF2B5EF4-FFF2-40B4-BE49-F238E27FC236}">
                  <a16:creationId xmlns:a16="http://schemas.microsoft.com/office/drawing/2014/main" id="{00000000-0008-0000-0000-000002000000}"/>
                </a:ext>
              </a:extLst>
            </p:cNvPr>
            <p:cNvPicPr preferRelativeResize="0"/>
            <p:nvPr/>
          </p:nvPicPr>
          <p:blipFill>
            <a:blip r:embed="rId20" cstate="print"/>
            <a:stretch>
              <a:fillRect/>
            </a:stretch>
          </p:blipFill>
          <p:spPr>
            <a:xfrm>
              <a:off x="2653450" y="3732018"/>
              <a:ext cx="1915792" cy="420551"/>
            </a:xfrm>
            <a:prstGeom prst="rect">
              <a:avLst/>
            </a:prstGeom>
            <a:noFill/>
          </p:spPr>
        </p:pic>
      </p:grpSp>
    </p:spTree>
    <p:extLst>
      <p:ext uri="{BB962C8B-B14F-4D97-AF65-F5344CB8AC3E}">
        <p14:creationId xmlns:p14="http://schemas.microsoft.com/office/powerpoint/2010/main" val="2830984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77C47F-F25B-B163-F060-72127A66BF3A}"/>
              </a:ext>
            </a:extLst>
          </p:cNvPr>
          <p:cNvSpPr>
            <a:spLocks noGrp="1"/>
          </p:cNvSpPr>
          <p:nvPr>
            <p:ph type="title"/>
          </p:nvPr>
        </p:nvSpPr>
        <p:spPr>
          <a:xfrm>
            <a:off x="217714" y="798644"/>
            <a:ext cx="11974286" cy="980329"/>
          </a:xfrm>
        </p:spPr>
        <p:txBody>
          <a:bodyPr/>
          <a:lstStyle/>
          <a:p>
            <a:r>
              <a:rPr lang="it-IT" b="1" dirty="0"/>
              <a:t>UC#3: </a:t>
            </a:r>
            <a:r>
              <a:rPr lang="en-US" b="1" dirty="0"/>
              <a:t>Food Security</a:t>
            </a:r>
            <a:endParaRPr lang="en-GB" b="1" dirty="0"/>
          </a:p>
        </p:txBody>
      </p:sp>
      <p:sp>
        <p:nvSpPr>
          <p:cNvPr id="4" name="Date Placeholder 3">
            <a:extLst>
              <a:ext uri="{FF2B5EF4-FFF2-40B4-BE49-F238E27FC236}">
                <a16:creationId xmlns:a16="http://schemas.microsoft.com/office/drawing/2014/main" id="{3B504149-90DB-A582-DD90-CDDF50D4B4DD}"/>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D884F2A7-4F17-8AC8-C526-F7D8999FCCA6}"/>
              </a:ext>
            </a:extLst>
          </p:cNvPr>
          <p:cNvSpPr>
            <a:spLocks noGrp="1"/>
          </p:cNvSpPr>
          <p:nvPr>
            <p:ph type="sldNum" sz="quarter" idx="12"/>
          </p:nvPr>
        </p:nvSpPr>
        <p:spPr/>
        <p:txBody>
          <a:bodyPr/>
          <a:lstStyle/>
          <a:p>
            <a:fld id="{345175DA-277F-B548-B500-1BF71FE23091}" type="slidenum">
              <a:rPr lang="it-IT" smtClean="0"/>
              <a:pPr/>
              <a:t>20</a:t>
            </a:fld>
            <a:endParaRPr lang="it-IT"/>
          </a:p>
        </p:txBody>
      </p:sp>
      <p:sp>
        <p:nvSpPr>
          <p:cNvPr id="13" name="Content Placeholder 15">
            <a:extLst>
              <a:ext uri="{FF2B5EF4-FFF2-40B4-BE49-F238E27FC236}">
                <a16:creationId xmlns:a16="http://schemas.microsoft.com/office/drawing/2014/main" id="{9C562709-871F-1F4A-331E-5F8949F3626F}"/>
              </a:ext>
            </a:extLst>
          </p:cNvPr>
          <p:cNvSpPr>
            <a:spLocks noGrp="1"/>
          </p:cNvSpPr>
          <p:nvPr>
            <p:ph idx="1"/>
          </p:nvPr>
        </p:nvSpPr>
        <p:spPr>
          <a:xfrm>
            <a:off x="274673" y="1542000"/>
            <a:ext cx="11481898" cy="3071446"/>
          </a:xfrm>
        </p:spPr>
        <p:txBody>
          <a:bodyPr>
            <a:normAutofit/>
          </a:bodyPr>
          <a:lstStyle/>
          <a:p>
            <a:pPr algn="just">
              <a:lnSpc>
                <a:spcPct val="100000"/>
              </a:lnSpc>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Impact analysis, mainly based on observation data (from ground, satellite, production and climatic time series)</a:t>
            </a:r>
          </a:p>
          <a:p>
            <a:pPr algn="just">
              <a:lnSpc>
                <a:spcPct val="100000"/>
              </a:lnSpc>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Risk of loss or damage estimation, through the development of predictive algorithms, based on recent time-series, forecast data and the characterization of the impact estimates of the previous component</a:t>
            </a:r>
          </a:p>
          <a:p>
            <a:pPr algn="just">
              <a:lnSpc>
                <a:spcPct val="100000"/>
              </a:lnSpc>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Identification of new areas with favorable climate conditions for specific crops</a:t>
            </a:r>
          </a:p>
          <a:p>
            <a:pPr algn="just">
              <a:lnSpc>
                <a:spcPct val="100000"/>
              </a:lnSpc>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Identification of crops suitable for new climate conditions</a:t>
            </a:r>
          </a:p>
          <a:p>
            <a:pPr marL="0" indent="0" algn="just">
              <a:lnSpc>
                <a:spcPct val="100000"/>
              </a:lnSpc>
              <a:buNone/>
            </a:pPr>
            <a:r>
              <a:rPr lang="en-US" sz="1800" dirty="0">
                <a:latin typeface="Times New Roman" panose="02020603050405020304" pitchFamily="18" charset="0"/>
                <a:ea typeface="Times New Roman" panose="02020603050405020304" pitchFamily="18" charset="0"/>
              </a:rPr>
              <a:t>A specific pilot service concerning the agricultural product traceability will also be included (Sicily)</a:t>
            </a:r>
            <a:endParaRPr lang="en-US" sz="1800" dirty="0">
              <a:effectLst/>
              <a:latin typeface="Times New Roman" panose="02020603050405020304" pitchFamily="18" charset="0"/>
              <a:ea typeface="Times New Roman" panose="02020603050405020304" pitchFamily="18" charset="0"/>
            </a:endParaRPr>
          </a:p>
        </p:txBody>
      </p:sp>
      <p:graphicFrame>
        <p:nvGraphicFramePr>
          <p:cNvPr id="9" name="Table 8">
            <a:extLst>
              <a:ext uri="{FF2B5EF4-FFF2-40B4-BE49-F238E27FC236}">
                <a16:creationId xmlns:a16="http://schemas.microsoft.com/office/drawing/2014/main" id="{2141EB77-818C-2B5E-82E9-342FB65FEB74}"/>
              </a:ext>
            </a:extLst>
          </p:cNvPr>
          <p:cNvGraphicFramePr>
            <a:graphicFrameLocks noGrp="1"/>
          </p:cNvGraphicFramePr>
          <p:nvPr>
            <p:extLst>
              <p:ext uri="{D42A27DB-BD31-4B8C-83A1-F6EECF244321}">
                <p14:modId xmlns:p14="http://schemas.microsoft.com/office/powerpoint/2010/main" val="848807122"/>
              </p:ext>
            </p:extLst>
          </p:nvPr>
        </p:nvGraphicFramePr>
        <p:xfrm>
          <a:off x="532411" y="4203124"/>
          <a:ext cx="7115673" cy="1676400"/>
        </p:xfrm>
        <a:graphic>
          <a:graphicData uri="http://schemas.openxmlformats.org/drawingml/2006/table">
            <a:tbl>
              <a:tblPr firstRow="1" firstCol="1">
                <a:tableStyleId>{5C22544A-7EE6-4342-B048-85BDC9FD1C3A}</a:tableStyleId>
              </a:tblPr>
              <a:tblGrid>
                <a:gridCol w="2525258">
                  <a:extLst>
                    <a:ext uri="{9D8B030D-6E8A-4147-A177-3AD203B41FA5}">
                      <a16:colId xmlns:a16="http://schemas.microsoft.com/office/drawing/2014/main" val="3950009339"/>
                    </a:ext>
                  </a:extLst>
                </a:gridCol>
                <a:gridCol w="2610485">
                  <a:extLst>
                    <a:ext uri="{9D8B030D-6E8A-4147-A177-3AD203B41FA5}">
                      <a16:colId xmlns:a16="http://schemas.microsoft.com/office/drawing/2014/main" val="187079791"/>
                    </a:ext>
                  </a:extLst>
                </a:gridCol>
                <a:gridCol w="1979930">
                  <a:extLst>
                    <a:ext uri="{9D8B030D-6E8A-4147-A177-3AD203B41FA5}">
                      <a16:colId xmlns:a16="http://schemas.microsoft.com/office/drawing/2014/main" val="1546090125"/>
                    </a:ext>
                  </a:extLst>
                </a:gridCol>
              </a:tblGrid>
              <a:tr h="0">
                <a:tc>
                  <a:txBody>
                    <a:bodyPr/>
                    <a:lstStyle/>
                    <a:p>
                      <a:pPr algn="just"/>
                      <a:r>
                        <a:rPr lang="en-GB" sz="1100">
                          <a:effectLst/>
                        </a:rPr>
                        <a:t>Input data</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dirty="0">
                          <a:effectLst/>
                        </a:rPr>
                        <a:t>Spatial extent</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a:effectLst/>
                        </a:rPr>
                        <a:t>Temporal extent</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001141194"/>
                  </a:ext>
                </a:extLst>
              </a:tr>
              <a:tr h="0">
                <a:tc>
                  <a:txBody>
                    <a:bodyPr/>
                    <a:lstStyle/>
                    <a:p>
                      <a:pPr algn="just"/>
                      <a:r>
                        <a:rPr lang="en-GB" sz="1100">
                          <a:effectLst/>
                        </a:rPr>
                        <a:t>Sentinel 2 L1C – L2A</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a:effectLst/>
                        </a:rPr>
                        <a:t>Southern, central northern Italian regions</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a:effectLst/>
                        </a:rPr>
                        <a:t>From 2016 to present</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19331849"/>
                  </a:ext>
                </a:extLst>
              </a:tr>
              <a:tr h="0">
                <a:tc>
                  <a:txBody>
                    <a:bodyPr/>
                    <a:lstStyle/>
                    <a:p>
                      <a:pPr algn="just"/>
                      <a:r>
                        <a:rPr lang="en-GB" sz="1100">
                          <a:effectLst/>
                        </a:rPr>
                        <a:t>Sentinel 1 GRD</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a:effectLst/>
                        </a:rPr>
                        <a:t>Southern, central northern Italian regions</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a:effectLst/>
                        </a:rPr>
                        <a:t>From 2016 to present</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3648744"/>
                  </a:ext>
                </a:extLst>
              </a:tr>
              <a:tr h="0">
                <a:tc>
                  <a:txBody>
                    <a:bodyPr/>
                    <a:lstStyle/>
                    <a:p>
                      <a:pPr algn="just"/>
                      <a:r>
                        <a:rPr lang="en-GB" sz="1100">
                          <a:effectLst/>
                        </a:rPr>
                        <a:t>Temperature, rainfall, soil moisture from climate re-analysis</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a:effectLst/>
                        </a:rPr>
                        <a:t>Southern, central northern Italian regions</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a:effectLst/>
                        </a:rPr>
                        <a:t>From 2016 to present</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4218512"/>
                  </a:ext>
                </a:extLst>
              </a:tr>
              <a:tr h="0">
                <a:tc>
                  <a:txBody>
                    <a:bodyPr/>
                    <a:lstStyle/>
                    <a:p>
                      <a:pPr algn="just"/>
                      <a:r>
                        <a:rPr lang="en-GB" sz="1100">
                          <a:effectLst/>
                        </a:rPr>
                        <a:t>Temperature, rainfall, soil moisture from climate seasonal forecast</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a:effectLst/>
                        </a:rPr>
                        <a:t>Southern, central northern Italian regions</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a:effectLst/>
                        </a:rPr>
                        <a:t>From present to end of project</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8934775"/>
                  </a:ext>
                </a:extLst>
              </a:tr>
              <a:tr h="0">
                <a:tc>
                  <a:txBody>
                    <a:bodyPr/>
                    <a:lstStyle/>
                    <a:p>
                      <a:pPr algn="just"/>
                      <a:r>
                        <a:rPr lang="en-GB" sz="1100">
                          <a:effectLst/>
                        </a:rPr>
                        <a:t>Crop production from statistical offices</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a:effectLst/>
                        </a:rPr>
                        <a:t>Southern, central northern Italian regions</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a:effectLst/>
                        </a:rPr>
                        <a:t>From 2016 to present</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762548110"/>
                  </a:ext>
                </a:extLst>
              </a:tr>
              <a:tr h="0">
                <a:tc>
                  <a:txBody>
                    <a:bodyPr/>
                    <a:lstStyle/>
                    <a:p>
                      <a:pPr algn="just"/>
                      <a:r>
                        <a:rPr lang="en-GB" sz="1100" dirty="0">
                          <a:effectLst/>
                        </a:rPr>
                        <a:t>Crop production from produces associations</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dirty="0">
                          <a:effectLst/>
                        </a:rPr>
                        <a:t>Southern, central northern Italian regions</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en-GB" sz="1100" dirty="0">
                          <a:effectLst/>
                        </a:rPr>
                        <a:t>From 2016 to present</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8685602"/>
                  </a:ext>
                </a:extLst>
              </a:tr>
            </a:tbl>
          </a:graphicData>
        </a:graphic>
      </p:graphicFrame>
      <p:pic>
        <p:nvPicPr>
          <p:cNvPr id="10" name="Picture 9">
            <a:extLst>
              <a:ext uri="{FF2B5EF4-FFF2-40B4-BE49-F238E27FC236}">
                <a16:creationId xmlns:a16="http://schemas.microsoft.com/office/drawing/2014/main" id="{055795A0-3EAB-0F01-FF72-E04B6294E694}"/>
              </a:ext>
            </a:extLst>
          </p:cNvPr>
          <p:cNvPicPr>
            <a:picLocks noChangeAspect="1"/>
          </p:cNvPicPr>
          <p:nvPr/>
        </p:nvPicPr>
        <p:blipFill>
          <a:blip r:embed="rId2"/>
          <a:stretch>
            <a:fillRect/>
          </a:stretch>
        </p:blipFill>
        <p:spPr>
          <a:xfrm>
            <a:off x="8585860" y="3989368"/>
            <a:ext cx="3388426" cy="1901038"/>
          </a:xfrm>
          <a:prstGeom prst="rect">
            <a:avLst/>
          </a:prstGeom>
        </p:spPr>
      </p:pic>
    </p:spTree>
    <p:extLst>
      <p:ext uri="{BB962C8B-B14F-4D97-AF65-F5344CB8AC3E}">
        <p14:creationId xmlns:p14="http://schemas.microsoft.com/office/powerpoint/2010/main" val="3162970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77C47F-F25B-B163-F060-72127A66BF3A}"/>
              </a:ext>
            </a:extLst>
          </p:cNvPr>
          <p:cNvSpPr>
            <a:spLocks noGrp="1"/>
          </p:cNvSpPr>
          <p:nvPr>
            <p:ph type="title"/>
          </p:nvPr>
        </p:nvSpPr>
        <p:spPr>
          <a:xfrm>
            <a:off x="217714" y="798644"/>
            <a:ext cx="11974286" cy="980329"/>
          </a:xfrm>
        </p:spPr>
        <p:txBody>
          <a:bodyPr/>
          <a:lstStyle/>
          <a:p>
            <a:r>
              <a:rPr lang="it-IT" b="1" dirty="0"/>
              <a:t>UC#4: </a:t>
            </a:r>
            <a:r>
              <a:rPr lang="en-US" b="1" dirty="0"/>
              <a:t>Forest ecosystems (lead: CMCC; part. SIS)</a:t>
            </a:r>
            <a:endParaRPr lang="en-GB" b="1" dirty="0"/>
          </a:p>
        </p:txBody>
      </p:sp>
      <p:sp>
        <p:nvSpPr>
          <p:cNvPr id="4" name="Date Placeholder 3">
            <a:extLst>
              <a:ext uri="{FF2B5EF4-FFF2-40B4-BE49-F238E27FC236}">
                <a16:creationId xmlns:a16="http://schemas.microsoft.com/office/drawing/2014/main" id="{3B504149-90DB-A582-DD90-CDDF50D4B4DD}"/>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D884F2A7-4F17-8AC8-C526-F7D8999FCCA6}"/>
              </a:ext>
            </a:extLst>
          </p:cNvPr>
          <p:cNvSpPr>
            <a:spLocks noGrp="1"/>
          </p:cNvSpPr>
          <p:nvPr>
            <p:ph type="sldNum" sz="quarter" idx="12"/>
          </p:nvPr>
        </p:nvSpPr>
        <p:spPr/>
        <p:txBody>
          <a:bodyPr/>
          <a:lstStyle/>
          <a:p>
            <a:fld id="{345175DA-277F-B548-B500-1BF71FE23091}" type="slidenum">
              <a:rPr lang="it-IT" smtClean="0"/>
              <a:pPr/>
              <a:t>21</a:t>
            </a:fld>
            <a:endParaRPr lang="it-IT"/>
          </a:p>
        </p:txBody>
      </p:sp>
      <p:sp>
        <p:nvSpPr>
          <p:cNvPr id="13" name="Content Placeholder 15">
            <a:extLst>
              <a:ext uri="{FF2B5EF4-FFF2-40B4-BE49-F238E27FC236}">
                <a16:creationId xmlns:a16="http://schemas.microsoft.com/office/drawing/2014/main" id="{9C562709-871F-1F4A-331E-5F8949F3626F}"/>
              </a:ext>
            </a:extLst>
          </p:cNvPr>
          <p:cNvSpPr>
            <a:spLocks noGrp="1"/>
          </p:cNvSpPr>
          <p:nvPr>
            <p:ph idx="1"/>
          </p:nvPr>
        </p:nvSpPr>
        <p:spPr>
          <a:xfrm>
            <a:off x="274673" y="1618201"/>
            <a:ext cx="11481898" cy="980329"/>
          </a:xfrm>
        </p:spPr>
        <p:txBody>
          <a:bodyPr>
            <a:normAutofit/>
          </a:bodyPr>
          <a:lstStyle/>
          <a:p>
            <a:pPr marL="0" indent="0" algn="just">
              <a:lnSpc>
                <a:spcPct val="100000"/>
              </a:lnSpc>
              <a:buNone/>
            </a:pPr>
            <a:r>
              <a:rPr lang="it-IT" sz="1800" dirty="0" err="1">
                <a:effectLst/>
                <a:latin typeface="Times New Roman" panose="02020603050405020304" pitchFamily="18" charset="0"/>
                <a:ea typeface="Times New Roman" panose="02020603050405020304" pitchFamily="18" charset="0"/>
              </a:rPr>
              <a:t>Apply</a:t>
            </a:r>
            <a:r>
              <a:rPr lang="it-IT" sz="1800" dirty="0">
                <a:effectLst/>
                <a:latin typeface="Times New Roman" panose="02020603050405020304" pitchFamily="18" charset="0"/>
                <a:ea typeface="Times New Roman" panose="02020603050405020304" pitchFamily="18" charset="0"/>
              </a:rPr>
              <a:t> a </a:t>
            </a:r>
            <a:r>
              <a:rPr lang="it-IT" sz="1800" dirty="0" err="1">
                <a:effectLst/>
                <a:latin typeface="Times New Roman" panose="02020603050405020304" pitchFamily="18" charset="0"/>
                <a:ea typeface="Times New Roman" panose="02020603050405020304" pitchFamily="18" charset="0"/>
              </a:rPr>
              <a:t>forest</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ecosystem</a:t>
            </a:r>
            <a:r>
              <a:rPr lang="it-IT" sz="1800" dirty="0">
                <a:effectLst/>
                <a:latin typeface="Times New Roman" panose="02020603050405020304" pitchFamily="18" charset="0"/>
                <a:ea typeface="Times New Roman" panose="02020603050405020304" pitchFamily="18" charset="0"/>
              </a:rPr>
              <a:t> model to simulate </a:t>
            </a:r>
            <a:r>
              <a:rPr lang="it-IT" sz="1800" dirty="0" err="1">
                <a:effectLst/>
                <a:latin typeface="Times New Roman" panose="02020603050405020304" pitchFamily="18" charset="0"/>
                <a:ea typeface="Times New Roman" panose="02020603050405020304" pitchFamily="18" charset="0"/>
              </a:rPr>
              <a:t>forest</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ecosystem</a:t>
            </a:r>
            <a:r>
              <a:rPr lang="it-IT" sz="1800" dirty="0">
                <a:effectLst/>
                <a:latin typeface="Times New Roman" panose="02020603050405020304" pitchFamily="18" charset="0"/>
                <a:ea typeface="Times New Roman" panose="02020603050405020304" pitchFamily="18" charset="0"/>
              </a:rPr>
              <a:t> services, e.g. carbon/water use </a:t>
            </a:r>
            <a:r>
              <a:rPr lang="it-IT" sz="1800" dirty="0" err="1">
                <a:effectLst/>
                <a:latin typeface="Times New Roman" panose="02020603050405020304" pitchFamily="18" charset="0"/>
                <a:ea typeface="Times New Roman" panose="02020603050405020304" pitchFamily="18" charset="0"/>
              </a:rPr>
              <a:t>efficiency</a:t>
            </a:r>
            <a:r>
              <a:rPr lang="it-IT" sz="1800" dirty="0">
                <a:effectLst/>
                <a:latin typeface="Times New Roman" panose="02020603050405020304" pitchFamily="18" charset="0"/>
                <a:ea typeface="Times New Roman" panose="02020603050405020304" pitchFamily="18" charset="0"/>
              </a:rPr>
              <a:t>,</a:t>
            </a:r>
            <a:r>
              <a:rPr lang="it-IT" sz="1800" dirty="0">
                <a:latin typeface="Times New Roman" panose="02020603050405020304" pitchFamily="18" charset="0"/>
                <a:ea typeface="Times New Roman" panose="02020603050405020304" pitchFamily="18" charset="0"/>
              </a:rPr>
              <a:t> under ensemble of </a:t>
            </a:r>
            <a:r>
              <a:rPr lang="it-IT" sz="1800" dirty="0" err="1">
                <a:latin typeface="Times New Roman" panose="02020603050405020304" pitchFamily="18" charset="0"/>
                <a:ea typeface="Times New Roman" panose="02020603050405020304" pitchFamily="18" charset="0"/>
              </a:rPr>
              <a:t>climate</a:t>
            </a:r>
            <a:r>
              <a:rPr lang="it-IT" sz="1800" dirty="0">
                <a:latin typeface="Times New Roman" panose="02020603050405020304" pitchFamily="18" charset="0"/>
                <a:ea typeface="Times New Roman" panose="02020603050405020304" pitchFamily="18" charset="0"/>
              </a:rPr>
              <a:t> </a:t>
            </a:r>
            <a:r>
              <a:rPr lang="it-IT" sz="1800" dirty="0" err="1">
                <a:latin typeface="Times New Roman" panose="02020603050405020304" pitchFamily="18" charset="0"/>
                <a:ea typeface="Times New Roman" panose="02020603050405020304" pitchFamily="18" charset="0"/>
              </a:rPr>
              <a:t>projections</a:t>
            </a:r>
            <a:r>
              <a:rPr lang="it-IT" sz="1800" dirty="0">
                <a:latin typeface="Times New Roman" panose="02020603050405020304" pitchFamily="18" charset="0"/>
                <a:ea typeface="Times New Roman" panose="02020603050405020304" pitchFamily="18" charset="0"/>
              </a:rPr>
              <a:t> and </a:t>
            </a:r>
            <a:r>
              <a:rPr lang="it-IT" sz="1800" dirty="0" err="1">
                <a:latin typeface="Times New Roman" panose="02020603050405020304" pitchFamily="18" charset="0"/>
                <a:ea typeface="Times New Roman" panose="02020603050405020304" pitchFamily="18" charset="0"/>
              </a:rPr>
              <a:t>potential</a:t>
            </a:r>
            <a:r>
              <a:rPr lang="it-IT" sz="1800" dirty="0">
                <a:latin typeface="Times New Roman" panose="02020603050405020304" pitchFamily="18" charset="0"/>
                <a:ea typeface="Times New Roman" panose="02020603050405020304" pitchFamily="18" charset="0"/>
              </a:rPr>
              <a:t> management, so to support smart </a:t>
            </a:r>
            <a:r>
              <a:rPr lang="it-IT" sz="1800" dirty="0" err="1">
                <a:latin typeface="Times New Roman" panose="02020603050405020304" pitchFamily="18" charset="0"/>
                <a:ea typeface="Times New Roman" panose="02020603050405020304" pitchFamily="18" charset="0"/>
              </a:rPr>
              <a:t>forest</a:t>
            </a:r>
            <a:r>
              <a:rPr lang="it-IT" sz="1800" dirty="0">
                <a:latin typeface="Times New Roman" panose="02020603050405020304" pitchFamily="18" charset="0"/>
                <a:ea typeface="Times New Roman" panose="02020603050405020304" pitchFamily="18" charset="0"/>
              </a:rPr>
              <a:t> management</a:t>
            </a:r>
            <a:endParaRPr lang="en-US" sz="1800" dirty="0">
              <a:effectLst/>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E9D26C41-F7CA-5873-10F5-E0AF55B1401A}"/>
              </a:ext>
            </a:extLst>
          </p:cNvPr>
          <p:cNvGraphicFramePr>
            <a:graphicFrameLocks noGrp="1"/>
          </p:cNvGraphicFramePr>
          <p:nvPr>
            <p:extLst>
              <p:ext uri="{D42A27DB-BD31-4B8C-83A1-F6EECF244321}">
                <p14:modId xmlns:p14="http://schemas.microsoft.com/office/powerpoint/2010/main" val="3857302603"/>
              </p:ext>
            </p:extLst>
          </p:nvPr>
        </p:nvGraphicFramePr>
        <p:xfrm>
          <a:off x="2225047" y="4430467"/>
          <a:ext cx="9765184" cy="1844040"/>
        </p:xfrm>
        <a:graphic>
          <a:graphicData uri="http://schemas.openxmlformats.org/drawingml/2006/table">
            <a:tbl>
              <a:tblPr firstRow="1" firstCol="1">
                <a:tableStyleId>{5C22544A-7EE6-4342-B048-85BDC9FD1C3A}</a:tableStyleId>
              </a:tblPr>
              <a:tblGrid>
                <a:gridCol w="4185184">
                  <a:extLst>
                    <a:ext uri="{9D8B030D-6E8A-4147-A177-3AD203B41FA5}">
                      <a16:colId xmlns:a16="http://schemas.microsoft.com/office/drawing/2014/main" val="980433384"/>
                    </a:ext>
                  </a:extLst>
                </a:gridCol>
                <a:gridCol w="2160000">
                  <a:extLst>
                    <a:ext uri="{9D8B030D-6E8A-4147-A177-3AD203B41FA5}">
                      <a16:colId xmlns:a16="http://schemas.microsoft.com/office/drawing/2014/main" val="2379729259"/>
                    </a:ext>
                  </a:extLst>
                </a:gridCol>
                <a:gridCol w="3420000">
                  <a:extLst>
                    <a:ext uri="{9D8B030D-6E8A-4147-A177-3AD203B41FA5}">
                      <a16:colId xmlns:a16="http://schemas.microsoft.com/office/drawing/2014/main" val="47961615"/>
                    </a:ext>
                  </a:extLst>
                </a:gridCol>
              </a:tblGrid>
              <a:tr h="0">
                <a:tc>
                  <a:txBody>
                    <a:bodyPr/>
                    <a:lstStyle/>
                    <a:p>
                      <a:pPr algn="l"/>
                      <a:r>
                        <a:rPr lang="en-US" sz="1100" dirty="0">
                          <a:solidFill>
                            <a:schemeClr val="bg1"/>
                          </a:solidFill>
                          <a:effectLst/>
                        </a:rPr>
                        <a:t>Input data</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r>
                        <a:rPr lang="en-US" sz="1100" dirty="0">
                          <a:effectLst/>
                        </a:rPr>
                        <a:t>Spatial extent</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r>
                        <a:rPr lang="en-US" sz="1100">
                          <a:effectLst/>
                        </a:rPr>
                        <a:t>Temporal extent</a:t>
                      </a:r>
                      <a:endParaRPr lang="en-US" sz="1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85357135"/>
                  </a:ext>
                </a:extLst>
              </a:tr>
              <a:tr h="0">
                <a:tc>
                  <a:txBody>
                    <a:bodyPr/>
                    <a:lstStyle/>
                    <a:p>
                      <a:pPr algn="l"/>
                      <a:r>
                        <a:rPr lang="en-US" sz="1100" u="sng" dirty="0">
                          <a:solidFill>
                            <a:schemeClr val="bg1"/>
                          </a:solidFill>
                          <a:effectLst/>
                          <a:hlinkClick r:id="rId2">
                            <a:extLst>
                              <a:ext uri="{A12FA001-AC4F-418D-AE19-62706E023703}">
                                <ahyp:hlinkClr xmlns:ahyp="http://schemas.microsoft.com/office/drawing/2018/hyperlinkcolor" val="tx"/>
                              </a:ext>
                            </a:extLst>
                          </a:hlinkClick>
                        </a:rPr>
                        <a:t>LAI</a:t>
                      </a:r>
                      <a:r>
                        <a:rPr lang="en-US" sz="1100" dirty="0">
                          <a:solidFill>
                            <a:schemeClr val="bg1"/>
                          </a:solidFill>
                          <a:effectLst/>
                        </a:rPr>
                        <a:t> or</a:t>
                      </a:r>
                      <a:r>
                        <a:rPr lang="en-US" sz="1100" u="sng" dirty="0">
                          <a:solidFill>
                            <a:schemeClr val="bg1"/>
                          </a:solidFill>
                          <a:effectLst/>
                          <a:hlinkClick r:id="rId3">
                            <a:extLst>
                              <a:ext uri="{A12FA001-AC4F-418D-AE19-62706E023703}">
                                <ahyp:hlinkClr xmlns:ahyp="http://schemas.microsoft.com/office/drawing/2018/hyperlinkcolor" val="tx"/>
                              </a:ext>
                            </a:extLst>
                          </a:hlinkClick>
                        </a:rPr>
                        <a:t> NDVI</a:t>
                      </a:r>
                      <a:r>
                        <a:rPr lang="en-US" sz="1100" dirty="0">
                          <a:solidFill>
                            <a:schemeClr val="bg1"/>
                          </a:solidFill>
                          <a:effectLst/>
                        </a:rPr>
                        <a:t> indices derived from Copernicus Land Monitoring Service (CLMS) products.</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dirty="0">
                          <a:effectLst/>
                        </a:rPr>
                        <a:t>Part of Austria forest land, 300m grid spacing</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a:effectLst/>
                        </a:rPr>
                        <a:t>2014 to 2020 (sensor PROBA-V) + 2020-present (sensor S3/OLCI), 10-days synthesis</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643482399"/>
                  </a:ext>
                </a:extLst>
              </a:tr>
              <a:tr h="0">
                <a:tc>
                  <a:txBody>
                    <a:bodyPr/>
                    <a:lstStyle/>
                    <a:p>
                      <a:pPr algn="l"/>
                      <a:r>
                        <a:rPr lang="en-US" sz="1100" dirty="0">
                          <a:solidFill>
                            <a:schemeClr val="bg1"/>
                          </a:solidFill>
                          <a:effectLst/>
                        </a:rPr>
                        <a:t>Meteorological observations, point-based,</a:t>
                      </a:r>
                      <a:r>
                        <a:rPr lang="en-US" sz="1100" u="sng" dirty="0">
                          <a:solidFill>
                            <a:schemeClr val="bg1"/>
                          </a:solidFill>
                          <a:effectLst/>
                          <a:hlinkClick r:id="rId4">
                            <a:extLst>
                              <a:ext uri="{A12FA001-AC4F-418D-AE19-62706E023703}">
                                <ahyp:hlinkClr xmlns:ahyp="http://schemas.microsoft.com/office/drawing/2018/hyperlinkcolor" val="tx"/>
                              </a:ext>
                            </a:extLst>
                          </a:hlinkClick>
                        </a:rPr>
                        <a:t> interpolated</a:t>
                      </a:r>
                      <a:r>
                        <a:rPr lang="en-US" sz="1100" dirty="0">
                          <a:solidFill>
                            <a:schemeClr val="bg1"/>
                          </a:solidFill>
                          <a:effectLst/>
                        </a:rPr>
                        <a:t> or reanalysis (</a:t>
                      </a:r>
                      <a:r>
                        <a:rPr lang="en-US" sz="1100" u="sng" dirty="0">
                          <a:solidFill>
                            <a:schemeClr val="bg1"/>
                          </a:solidFill>
                          <a:effectLst/>
                          <a:hlinkClick r:id="rId5">
                            <a:extLst>
                              <a:ext uri="{A12FA001-AC4F-418D-AE19-62706E023703}">
                                <ahyp:hlinkClr xmlns:ahyp="http://schemas.microsoft.com/office/drawing/2018/hyperlinkcolor" val="tx"/>
                              </a:ext>
                            </a:extLst>
                          </a:hlinkClick>
                        </a:rPr>
                        <a:t>ERA5-Land</a:t>
                      </a:r>
                      <a:r>
                        <a:rPr lang="en-US" sz="1100" dirty="0">
                          <a:solidFill>
                            <a:schemeClr val="bg1"/>
                          </a:solidFill>
                          <a:effectLst/>
                        </a:rPr>
                        <a:t> or</a:t>
                      </a:r>
                      <a:r>
                        <a:rPr lang="en-US" sz="1100" u="sng" dirty="0">
                          <a:solidFill>
                            <a:schemeClr val="bg1"/>
                          </a:solidFill>
                          <a:effectLst/>
                          <a:hlinkClick r:id="rId6">
                            <a:extLst>
                              <a:ext uri="{A12FA001-AC4F-418D-AE19-62706E023703}">
                                <ahyp:hlinkClr xmlns:ahyp="http://schemas.microsoft.com/office/drawing/2018/hyperlinkcolor" val="tx"/>
                              </a:ext>
                            </a:extLst>
                          </a:hlinkClick>
                        </a:rPr>
                        <a:t> UERRA</a:t>
                      </a:r>
                      <a:r>
                        <a:rPr lang="en-US" sz="1100" dirty="0">
                          <a:solidFill>
                            <a:schemeClr val="bg1"/>
                          </a:solidFill>
                          <a:effectLst/>
                        </a:rPr>
                        <a:t> from C3S or</a:t>
                      </a:r>
                      <a:r>
                        <a:rPr lang="en-US" sz="1100" u="sng" dirty="0">
                          <a:solidFill>
                            <a:schemeClr val="bg1"/>
                          </a:solidFill>
                          <a:effectLst/>
                          <a:hlinkClick r:id="rId7">
                            <a:extLst>
                              <a:ext uri="{A12FA001-AC4F-418D-AE19-62706E023703}">
                                <ahyp:hlinkClr xmlns:ahyp="http://schemas.microsoft.com/office/drawing/2018/hyperlinkcolor" val="tx"/>
                              </a:ext>
                            </a:extLst>
                          </a:hlinkClick>
                        </a:rPr>
                        <a:t> downscaled CMCC runs</a:t>
                      </a:r>
                      <a:r>
                        <a:rPr lang="en-US" sz="1100" dirty="0">
                          <a:solidFill>
                            <a:schemeClr val="bg1"/>
                          </a:solidFill>
                          <a:effectLst/>
                        </a:rPr>
                        <a:t>) for rainfall temperature, </a:t>
                      </a:r>
                      <a:r>
                        <a:rPr lang="en-US" sz="1100" dirty="0" err="1">
                          <a:solidFill>
                            <a:schemeClr val="bg1"/>
                          </a:solidFill>
                          <a:effectLst/>
                        </a:rPr>
                        <a:t>vapour</a:t>
                      </a:r>
                      <a:r>
                        <a:rPr lang="en-US" sz="1100" dirty="0">
                          <a:solidFill>
                            <a:schemeClr val="bg1"/>
                          </a:solidFill>
                          <a:effectLst/>
                        </a:rPr>
                        <a:t> pressure deficit, radiation etc.</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dirty="0">
                          <a:effectLst/>
                        </a:rPr>
                        <a:t>≈2-9 km grid spacing for interpolated data.</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dirty="0">
                          <a:effectLst/>
                        </a:rPr>
                        <a:t>Aligning to satellite data (2014-present)</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87680984"/>
                  </a:ext>
                </a:extLst>
              </a:tr>
              <a:tr h="0">
                <a:tc>
                  <a:txBody>
                    <a:bodyPr/>
                    <a:lstStyle/>
                    <a:p>
                      <a:pPr algn="l"/>
                      <a:r>
                        <a:rPr lang="en-US" sz="1100" u="sng" dirty="0">
                          <a:solidFill>
                            <a:schemeClr val="bg1"/>
                          </a:solidFill>
                          <a:effectLst/>
                          <a:hlinkClick r:id="rId8">
                            <a:extLst>
                              <a:ext uri="{A12FA001-AC4F-418D-AE19-62706E023703}">
                                <ahyp:hlinkClr xmlns:ahyp="http://schemas.microsoft.com/office/drawing/2018/hyperlinkcolor" val="tx"/>
                              </a:ext>
                            </a:extLst>
                          </a:hlinkClick>
                        </a:rPr>
                        <a:t>EURO-CORDEX</a:t>
                      </a:r>
                      <a:r>
                        <a:rPr lang="en-US" sz="1100" dirty="0">
                          <a:solidFill>
                            <a:schemeClr val="bg1"/>
                          </a:solidFill>
                          <a:effectLst/>
                        </a:rPr>
                        <a:t> for future projections</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dirty="0">
                          <a:effectLst/>
                        </a:rPr>
                        <a:t>0.11° grid spacing</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a:effectLst/>
                        </a:rPr>
                        <a:t>2021-2100</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376893625"/>
                  </a:ext>
                </a:extLst>
              </a:tr>
              <a:tr h="0">
                <a:tc>
                  <a:txBody>
                    <a:bodyPr/>
                    <a:lstStyle/>
                    <a:p>
                      <a:pPr algn="l"/>
                      <a:r>
                        <a:rPr lang="en-US" sz="1100" dirty="0">
                          <a:solidFill>
                            <a:schemeClr val="bg1"/>
                          </a:solidFill>
                          <a:effectLst/>
                        </a:rPr>
                        <a:t>Soil properties data (</a:t>
                      </a:r>
                      <a:r>
                        <a:rPr lang="en-US" sz="1100" u="sng" dirty="0">
                          <a:solidFill>
                            <a:schemeClr val="bg1"/>
                          </a:solidFill>
                          <a:effectLst/>
                          <a:hlinkClick r:id="rId9">
                            <a:extLst>
                              <a:ext uri="{A12FA001-AC4F-418D-AE19-62706E023703}">
                                <ahyp:hlinkClr xmlns:ahyp="http://schemas.microsoft.com/office/drawing/2018/hyperlinkcolor" val="tx"/>
                              </a:ext>
                            </a:extLst>
                          </a:hlinkClick>
                        </a:rPr>
                        <a:t>SOILGRIDS</a:t>
                      </a:r>
                      <a:r>
                        <a:rPr lang="en-US" sz="1100">
                          <a:solidFill>
                            <a:schemeClr val="bg1"/>
                          </a:solidFill>
                          <a:effectLst/>
                        </a:rPr>
                        <a:t>;</a:t>
                      </a:r>
                      <a:r>
                        <a:rPr lang="en-US" sz="1100" u="sng">
                          <a:solidFill>
                            <a:schemeClr val="bg1"/>
                          </a:solidFill>
                          <a:effectLst/>
                          <a:hlinkClick r:id="rId10">
                            <a:extLst>
                              <a:ext uri="{A12FA001-AC4F-418D-AE19-62706E023703}">
                                <ahyp:hlinkClr xmlns:ahyp="http://schemas.microsoft.com/office/drawing/2018/hyperlinkcolor" val="tx"/>
                              </a:ext>
                            </a:extLst>
                          </a:hlinkClick>
                        </a:rPr>
                        <a:t> ESDB raster</a:t>
                      </a:r>
                      <a:r>
                        <a:rPr lang="en-US" sz="1100">
                          <a:solidFill>
                            <a:schemeClr val="bg1"/>
                          </a:solidFill>
                          <a:effectLst/>
                        </a:rPr>
                        <a:t> </a:t>
                      </a:r>
                      <a:r>
                        <a:rPr lang="en-US" sz="1100" dirty="0">
                          <a:solidFill>
                            <a:schemeClr val="bg1"/>
                          </a:solidFill>
                          <a:effectLst/>
                        </a:rPr>
                        <a:t>or</a:t>
                      </a:r>
                      <a:r>
                        <a:rPr lang="en-US" sz="1100" u="sng" dirty="0">
                          <a:solidFill>
                            <a:schemeClr val="bg1"/>
                          </a:solidFill>
                          <a:effectLst/>
                          <a:hlinkClick r:id="rId11">
                            <a:extLst>
                              <a:ext uri="{A12FA001-AC4F-418D-AE19-62706E023703}">
                                <ahyp:hlinkClr xmlns:ahyp="http://schemas.microsoft.com/office/drawing/2018/hyperlinkcolor" val="tx"/>
                              </a:ext>
                            </a:extLst>
                          </a:hlinkClick>
                        </a:rPr>
                        <a:t> vector</a:t>
                      </a:r>
                      <a:r>
                        <a:rPr lang="en-US" sz="1100" dirty="0">
                          <a:solidFill>
                            <a:schemeClr val="bg1"/>
                          </a:solidFill>
                          <a:effectLst/>
                        </a:rPr>
                        <a:t>)</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dirty="0">
                          <a:effectLst/>
                        </a:rPr>
                        <a:t>250m – 1km grid spacing</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a:effectLst/>
                        </a:rPr>
                        <a:t>Latest dataset/version available</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84529302"/>
                  </a:ext>
                </a:extLst>
              </a:tr>
              <a:tr h="0">
                <a:tc>
                  <a:txBody>
                    <a:bodyPr/>
                    <a:lstStyle/>
                    <a:p>
                      <a:pPr algn="l"/>
                      <a:r>
                        <a:rPr lang="en-US" sz="1100" dirty="0">
                          <a:solidFill>
                            <a:schemeClr val="bg1"/>
                          </a:solidFill>
                          <a:effectLst/>
                        </a:rPr>
                        <a:t>Elevation Data (</a:t>
                      </a:r>
                      <a:r>
                        <a:rPr lang="en-US" sz="1100" u="sng" dirty="0">
                          <a:solidFill>
                            <a:schemeClr val="bg1"/>
                          </a:solidFill>
                          <a:effectLst/>
                          <a:hlinkClick r:id="rId12">
                            <a:extLst>
                              <a:ext uri="{A12FA001-AC4F-418D-AE19-62706E023703}">
                                <ahyp:hlinkClr xmlns:ahyp="http://schemas.microsoft.com/office/drawing/2018/hyperlinkcolor" val="tx"/>
                              </a:ext>
                            </a:extLst>
                          </a:hlinkClick>
                        </a:rPr>
                        <a:t>EU-DEM</a:t>
                      </a:r>
                      <a:r>
                        <a:rPr lang="en-US" sz="1100" dirty="0">
                          <a:solidFill>
                            <a:schemeClr val="bg1"/>
                          </a:solidFill>
                          <a:effectLst/>
                        </a:rPr>
                        <a:t> from Copernicus Land Monitoring Service)</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dirty="0">
                          <a:effectLst/>
                        </a:rPr>
                        <a:t>25 m grid spacing</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a:effectLst/>
                        </a:rPr>
                        <a:t>Latest dataset/version available</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762421239"/>
                  </a:ext>
                </a:extLst>
              </a:tr>
              <a:tr h="0">
                <a:tc>
                  <a:txBody>
                    <a:bodyPr/>
                    <a:lstStyle/>
                    <a:p>
                      <a:pPr algn="l"/>
                      <a:r>
                        <a:rPr lang="en-US" sz="1100" dirty="0">
                          <a:solidFill>
                            <a:schemeClr val="bg1"/>
                          </a:solidFill>
                          <a:effectLst/>
                        </a:rPr>
                        <a:t>Forest management plans/inventory data</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dirty="0">
                          <a:effectLst/>
                        </a:rPr>
                        <a:t>Point/areal survey/field campaign data</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US" sz="1100" dirty="0">
                          <a:effectLst/>
                        </a:rPr>
                        <a:t>For the latest dates available</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454472815"/>
                  </a:ext>
                </a:extLst>
              </a:tr>
            </a:tbl>
          </a:graphicData>
        </a:graphic>
      </p:graphicFrame>
      <p:pic>
        <p:nvPicPr>
          <p:cNvPr id="9" name="Picture 8">
            <a:extLst>
              <a:ext uri="{FF2B5EF4-FFF2-40B4-BE49-F238E27FC236}">
                <a16:creationId xmlns:a16="http://schemas.microsoft.com/office/drawing/2014/main" id="{70C25FE0-3002-1CA4-74C9-FCF8D009E15F}"/>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63261" y="2454217"/>
            <a:ext cx="3148579" cy="1683737"/>
          </a:xfrm>
          <a:prstGeom prst="rect">
            <a:avLst/>
          </a:prstGeom>
        </p:spPr>
      </p:pic>
    </p:spTree>
    <p:extLst>
      <p:ext uri="{BB962C8B-B14F-4D97-AF65-F5344CB8AC3E}">
        <p14:creationId xmlns:p14="http://schemas.microsoft.com/office/powerpoint/2010/main" val="2978239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77C47F-F25B-B163-F060-72127A66BF3A}"/>
              </a:ext>
            </a:extLst>
          </p:cNvPr>
          <p:cNvSpPr>
            <a:spLocks noGrp="1"/>
          </p:cNvSpPr>
          <p:nvPr>
            <p:ph type="title"/>
          </p:nvPr>
        </p:nvSpPr>
        <p:spPr>
          <a:xfrm>
            <a:off x="217714" y="798644"/>
            <a:ext cx="11974286" cy="980329"/>
          </a:xfrm>
        </p:spPr>
        <p:txBody>
          <a:bodyPr/>
          <a:lstStyle/>
          <a:p>
            <a:r>
              <a:rPr lang="it-IT" b="1" dirty="0"/>
              <a:t>UC#5: </a:t>
            </a:r>
            <a:r>
              <a:rPr lang="en-US" b="1" dirty="0"/>
              <a:t>Soil Erosion</a:t>
            </a:r>
            <a:endParaRPr lang="en-GB" b="1" dirty="0"/>
          </a:p>
        </p:txBody>
      </p:sp>
      <p:sp>
        <p:nvSpPr>
          <p:cNvPr id="4" name="Date Placeholder 3">
            <a:extLst>
              <a:ext uri="{FF2B5EF4-FFF2-40B4-BE49-F238E27FC236}">
                <a16:creationId xmlns:a16="http://schemas.microsoft.com/office/drawing/2014/main" id="{3B504149-90DB-A582-DD90-CDDF50D4B4DD}"/>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D884F2A7-4F17-8AC8-C526-F7D8999FCCA6}"/>
              </a:ext>
            </a:extLst>
          </p:cNvPr>
          <p:cNvSpPr>
            <a:spLocks noGrp="1"/>
          </p:cNvSpPr>
          <p:nvPr>
            <p:ph type="sldNum" sz="quarter" idx="12"/>
          </p:nvPr>
        </p:nvSpPr>
        <p:spPr/>
        <p:txBody>
          <a:bodyPr/>
          <a:lstStyle/>
          <a:p>
            <a:fld id="{345175DA-277F-B548-B500-1BF71FE23091}" type="slidenum">
              <a:rPr lang="it-IT" smtClean="0"/>
              <a:pPr/>
              <a:t>22</a:t>
            </a:fld>
            <a:endParaRPr lang="it-IT"/>
          </a:p>
        </p:txBody>
      </p:sp>
      <p:sp>
        <p:nvSpPr>
          <p:cNvPr id="13" name="Content Placeholder 15">
            <a:extLst>
              <a:ext uri="{FF2B5EF4-FFF2-40B4-BE49-F238E27FC236}">
                <a16:creationId xmlns:a16="http://schemas.microsoft.com/office/drawing/2014/main" id="{9C562709-871F-1F4A-331E-5F8949F3626F}"/>
              </a:ext>
            </a:extLst>
          </p:cNvPr>
          <p:cNvSpPr>
            <a:spLocks noGrp="1"/>
          </p:cNvSpPr>
          <p:nvPr>
            <p:ph idx="1"/>
          </p:nvPr>
        </p:nvSpPr>
        <p:spPr>
          <a:xfrm>
            <a:off x="274673" y="1618201"/>
            <a:ext cx="11481898" cy="980329"/>
          </a:xfrm>
        </p:spPr>
        <p:txBody>
          <a:bodyPr>
            <a:normAutofit/>
          </a:bodyPr>
          <a:lstStyle/>
          <a:p>
            <a:pPr marL="0" indent="0">
              <a:lnSpc>
                <a:spcPct val="100000"/>
              </a:lnSpc>
              <a:buNone/>
            </a:pPr>
            <a:r>
              <a:rPr lang="it-IT" sz="1800" dirty="0">
                <a:effectLst/>
                <a:latin typeface="Times New Roman" panose="02020603050405020304" pitchFamily="18" charset="0"/>
                <a:ea typeface="Times New Roman" panose="02020603050405020304" pitchFamily="18" charset="0"/>
              </a:rPr>
              <a:t>Combine EO and model data for </a:t>
            </a:r>
            <a:r>
              <a:rPr lang="it-IT" sz="1800" dirty="0" err="1">
                <a:effectLst/>
                <a:latin typeface="Times New Roman" panose="02020603050405020304" pitchFamily="18" charset="0"/>
                <a:ea typeface="Times New Roman" panose="02020603050405020304" pitchFamily="18" charset="0"/>
              </a:rPr>
              <a:t>robust</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estimation</a:t>
            </a:r>
            <a:r>
              <a:rPr lang="it-IT" sz="1800" dirty="0">
                <a:effectLst/>
                <a:latin typeface="Times New Roman" panose="02020603050405020304" pitchFamily="18" charset="0"/>
                <a:ea typeface="Times New Roman" panose="02020603050405020304" pitchFamily="18" charset="0"/>
              </a:rPr>
              <a:t> of </a:t>
            </a:r>
            <a:r>
              <a:rPr lang="it-IT" sz="1800" dirty="0" err="1">
                <a:effectLst/>
                <a:latin typeface="Times New Roman" panose="02020603050405020304" pitchFamily="18" charset="0"/>
                <a:ea typeface="Times New Roman" panose="02020603050405020304" pitchFamily="18" charset="0"/>
              </a:rPr>
              <a:t>rainfall</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erosivity</a:t>
            </a:r>
            <a:r>
              <a:rPr lang="it-IT" sz="1800" dirty="0">
                <a:effectLst/>
                <a:latin typeface="Times New Roman" panose="02020603050405020304" pitchFamily="18" charset="0"/>
                <a:ea typeface="Times New Roman" panose="02020603050405020304" pitchFamily="18" charset="0"/>
              </a:rPr>
              <a:t> and </a:t>
            </a:r>
            <a:r>
              <a:rPr lang="it-IT" sz="1800" dirty="0" err="1">
                <a:effectLst/>
                <a:latin typeface="Times New Roman" panose="02020603050405020304" pitchFamily="18" charset="0"/>
                <a:ea typeface="Times New Roman" panose="02020603050405020304" pitchFamily="18" charset="0"/>
              </a:rPr>
              <a:t>soil</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loss</a:t>
            </a:r>
            <a:r>
              <a:rPr lang="it-IT" sz="1800" dirty="0">
                <a:effectLst/>
                <a:latin typeface="Times New Roman" panose="02020603050405020304" pitchFamily="18" charset="0"/>
                <a:ea typeface="Times New Roman" panose="02020603050405020304" pitchFamily="18" charset="0"/>
              </a:rPr>
              <a:t> by water-</a:t>
            </a:r>
            <a:r>
              <a:rPr lang="it-IT" sz="1800" dirty="0" err="1">
                <a:effectLst/>
                <a:latin typeface="Times New Roman" panose="02020603050405020304" pitchFamily="18" charset="0"/>
                <a:ea typeface="Times New Roman" panose="02020603050405020304" pitchFamily="18" charset="0"/>
              </a:rPr>
              <a:t>induced</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erosion</a:t>
            </a:r>
            <a:r>
              <a:rPr lang="it-IT" sz="1800" dirty="0">
                <a:effectLst/>
                <a:latin typeface="Times New Roman" panose="02020603050405020304" pitchFamily="18" charset="0"/>
                <a:ea typeface="Times New Roman" panose="02020603050405020304" pitchFamily="18" charset="0"/>
              </a:rPr>
              <a:t>, by </a:t>
            </a:r>
            <a:r>
              <a:rPr lang="it-IT" sz="1800" dirty="0" err="1">
                <a:effectLst/>
                <a:latin typeface="Times New Roman" panose="02020603050405020304" pitchFamily="18" charset="0"/>
                <a:ea typeface="Times New Roman" panose="02020603050405020304" pitchFamily="18" charset="0"/>
              </a:rPr>
              <a:t>advancing</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empirical</a:t>
            </a:r>
            <a:r>
              <a:rPr lang="it-IT" sz="1800" dirty="0">
                <a:effectLst/>
                <a:latin typeface="Times New Roman" panose="02020603050405020304" pitchFamily="18" charset="0"/>
                <a:ea typeface="Times New Roman" panose="02020603050405020304" pitchFamily="18" charset="0"/>
              </a:rPr>
              <a:t> </a:t>
            </a:r>
            <a:r>
              <a:rPr lang="it-IT" sz="1800" dirty="0" err="1">
                <a:effectLst/>
                <a:latin typeface="Times New Roman" panose="02020603050405020304" pitchFamily="18" charset="0"/>
                <a:ea typeface="Times New Roman" panose="02020603050405020304" pitchFamily="18" charset="0"/>
              </a:rPr>
              <a:t>approaches</a:t>
            </a:r>
            <a:r>
              <a:rPr lang="it-IT" sz="1800" dirty="0">
                <a:effectLst/>
                <a:latin typeface="Times New Roman" panose="02020603050405020304" pitchFamily="18" charset="0"/>
                <a:ea typeface="Times New Roman" panose="02020603050405020304" pitchFamily="18" charset="0"/>
              </a:rPr>
              <a:t> with ML </a:t>
            </a:r>
            <a:r>
              <a:rPr lang="it-IT" sz="1800" dirty="0" err="1">
                <a:effectLst/>
                <a:latin typeface="Times New Roman" panose="02020603050405020304" pitchFamily="18" charset="0"/>
                <a:ea typeface="Times New Roman" panose="02020603050405020304" pitchFamily="18" charset="0"/>
              </a:rPr>
              <a:t>methods</a:t>
            </a:r>
            <a:r>
              <a:rPr lang="it-IT" sz="1800" dirty="0">
                <a:effectLst/>
                <a:latin typeface="Times New Roman" panose="02020603050405020304" pitchFamily="18" charset="0"/>
                <a:ea typeface="Times New Roman" panose="02020603050405020304" pitchFamily="18" charset="0"/>
              </a:rPr>
              <a:t>,</a:t>
            </a:r>
            <a:r>
              <a:rPr lang="it-IT" sz="1800" dirty="0">
                <a:latin typeface="Times New Roman" panose="02020603050405020304" pitchFamily="18" charset="0"/>
                <a:ea typeface="Times New Roman" panose="02020603050405020304" pitchFamily="18" charset="0"/>
              </a:rPr>
              <a:t> under ensemble of </a:t>
            </a:r>
            <a:r>
              <a:rPr lang="it-IT" sz="1800" dirty="0" err="1">
                <a:latin typeface="Times New Roman" panose="02020603050405020304" pitchFamily="18" charset="0"/>
                <a:ea typeface="Times New Roman" panose="02020603050405020304" pitchFamily="18" charset="0"/>
              </a:rPr>
              <a:t>climate</a:t>
            </a:r>
            <a:r>
              <a:rPr lang="it-IT" sz="1800" dirty="0">
                <a:latin typeface="Times New Roman" panose="02020603050405020304" pitchFamily="18" charset="0"/>
                <a:ea typeface="Times New Roman" panose="02020603050405020304" pitchFamily="18" charset="0"/>
              </a:rPr>
              <a:t> </a:t>
            </a:r>
            <a:r>
              <a:rPr lang="it-IT" sz="1800" dirty="0" err="1">
                <a:latin typeface="Times New Roman" panose="02020603050405020304" pitchFamily="18" charset="0"/>
                <a:ea typeface="Times New Roman" panose="02020603050405020304" pitchFamily="18" charset="0"/>
              </a:rPr>
              <a:t>projections</a:t>
            </a:r>
            <a:r>
              <a:rPr lang="it-IT" sz="1800" dirty="0">
                <a:latin typeface="Times New Roman" panose="02020603050405020304" pitchFamily="18" charset="0"/>
                <a:ea typeface="Times New Roman" panose="02020603050405020304" pitchFamily="18" charset="0"/>
              </a:rPr>
              <a:t>, so to support smart </a:t>
            </a:r>
            <a:r>
              <a:rPr lang="it-IT" sz="1800" dirty="0" err="1">
                <a:latin typeface="Times New Roman" panose="02020603050405020304" pitchFamily="18" charset="0"/>
                <a:ea typeface="Times New Roman" panose="02020603050405020304" pitchFamily="18" charset="0"/>
              </a:rPr>
              <a:t>land</a:t>
            </a:r>
            <a:r>
              <a:rPr lang="it-IT" sz="1800" dirty="0">
                <a:latin typeface="Times New Roman" panose="02020603050405020304" pitchFamily="18" charset="0"/>
                <a:ea typeface="Times New Roman" panose="02020603050405020304" pitchFamily="18" charset="0"/>
              </a:rPr>
              <a:t> management</a:t>
            </a:r>
            <a:endParaRPr lang="en-US" sz="18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0D2152E8-1C75-F130-3CC2-579AA16D3FDF}"/>
              </a:ext>
            </a:extLst>
          </p:cNvPr>
          <p:cNvGraphicFramePr>
            <a:graphicFrameLocks noGrp="1"/>
          </p:cNvGraphicFramePr>
          <p:nvPr>
            <p:extLst>
              <p:ext uri="{D42A27DB-BD31-4B8C-83A1-F6EECF244321}">
                <p14:modId xmlns:p14="http://schemas.microsoft.com/office/powerpoint/2010/main" val="3303110355"/>
              </p:ext>
            </p:extLst>
          </p:nvPr>
        </p:nvGraphicFramePr>
        <p:xfrm>
          <a:off x="359594" y="2598530"/>
          <a:ext cx="9081289" cy="3017520"/>
        </p:xfrm>
        <a:graphic>
          <a:graphicData uri="http://schemas.openxmlformats.org/drawingml/2006/table">
            <a:tbl>
              <a:tblPr firstRow="1" firstCol="1">
                <a:tableStyleId>{5C22544A-7EE6-4342-B048-85BDC9FD1C3A}</a:tableStyleId>
              </a:tblPr>
              <a:tblGrid>
                <a:gridCol w="3667444">
                  <a:extLst>
                    <a:ext uri="{9D8B030D-6E8A-4147-A177-3AD203B41FA5}">
                      <a16:colId xmlns:a16="http://schemas.microsoft.com/office/drawing/2014/main" val="3791262604"/>
                    </a:ext>
                  </a:extLst>
                </a:gridCol>
                <a:gridCol w="2095682">
                  <a:extLst>
                    <a:ext uri="{9D8B030D-6E8A-4147-A177-3AD203B41FA5}">
                      <a16:colId xmlns:a16="http://schemas.microsoft.com/office/drawing/2014/main" val="1153906189"/>
                    </a:ext>
                  </a:extLst>
                </a:gridCol>
                <a:gridCol w="3318163">
                  <a:extLst>
                    <a:ext uri="{9D8B030D-6E8A-4147-A177-3AD203B41FA5}">
                      <a16:colId xmlns:a16="http://schemas.microsoft.com/office/drawing/2014/main" val="2663389634"/>
                    </a:ext>
                  </a:extLst>
                </a:gridCol>
              </a:tblGrid>
              <a:tr h="0">
                <a:tc>
                  <a:txBody>
                    <a:bodyPr/>
                    <a:lstStyle/>
                    <a:p>
                      <a:pPr algn="l"/>
                      <a:r>
                        <a:rPr lang="en-GB" sz="1100" dirty="0">
                          <a:solidFill>
                            <a:schemeClr val="bg1"/>
                          </a:solidFill>
                          <a:effectLst/>
                        </a:rPr>
                        <a:t>Input data</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r>
                        <a:rPr lang="en-GB" sz="1100">
                          <a:effectLst/>
                        </a:rPr>
                        <a:t>Spatial extent</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r>
                        <a:rPr lang="en-GB" sz="1100">
                          <a:effectLst/>
                        </a:rPr>
                        <a:t>Temporal extent</a:t>
                      </a:r>
                      <a:endParaRPr lang="en-US" sz="1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97552806"/>
                  </a:ext>
                </a:extLst>
              </a:tr>
              <a:tr h="0">
                <a:tc>
                  <a:txBody>
                    <a:bodyPr/>
                    <a:lstStyle/>
                    <a:p>
                      <a:pPr algn="l"/>
                      <a:r>
                        <a:rPr lang="en-GB" sz="1100" dirty="0">
                          <a:solidFill>
                            <a:schemeClr val="bg1"/>
                          </a:solidFill>
                          <a:effectLst/>
                        </a:rPr>
                        <a:t>Vegetation products from Copernicus Land Monitoring Service (CLMS) products.</a:t>
                      </a:r>
                      <a:endParaRPr lang="en-US" sz="1100" dirty="0">
                        <a:solidFill>
                          <a:schemeClr val="bg1"/>
                        </a:solidFill>
                        <a:effectLst/>
                      </a:endParaRPr>
                    </a:p>
                    <a:p>
                      <a:pPr algn="l"/>
                      <a:r>
                        <a:rPr lang="en-GB" sz="1100" u="sng" dirty="0">
                          <a:solidFill>
                            <a:schemeClr val="bg1"/>
                          </a:solidFill>
                          <a:effectLst/>
                          <a:hlinkClick r:id="rId2">
                            <a:extLst>
                              <a:ext uri="{A12FA001-AC4F-418D-AE19-62706E023703}">
                                <ahyp:hlinkClr xmlns:ahyp="http://schemas.microsoft.com/office/drawing/2018/hyperlinkcolor" val="tx"/>
                              </a:ext>
                            </a:extLst>
                          </a:hlinkClick>
                        </a:rPr>
                        <a:t>Fraction of vegetation cover</a:t>
                      </a:r>
                      <a:endParaRPr lang="en-US" sz="1100" dirty="0">
                        <a:solidFill>
                          <a:schemeClr val="bg1"/>
                        </a:solidFill>
                        <a:effectLst/>
                      </a:endParaRPr>
                    </a:p>
                    <a:p>
                      <a:pPr algn="l"/>
                      <a:r>
                        <a:rPr lang="en-GB" sz="1100" u="sng" dirty="0">
                          <a:solidFill>
                            <a:schemeClr val="bg1"/>
                          </a:solidFill>
                          <a:effectLst/>
                          <a:hlinkClick r:id="rId3">
                            <a:extLst>
                              <a:ext uri="{A12FA001-AC4F-418D-AE19-62706E023703}">
                                <ahyp:hlinkClr xmlns:ahyp="http://schemas.microsoft.com/office/drawing/2018/hyperlinkcolor" val="tx"/>
                              </a:ext>
                            </a:extLst>
                          </a:hlinkClick>
                        </a:rPr>
                        <a:t>Burnt Area</a:t>
                      </a:r>
                      <a:endParaRPr lang="en-US" sz="1100" dirty="0">
                        <a:solidFill>
                          <a:schemeClr val="bg1"/>
                        </a:solidFill>
                        <a:effectLst/>
                      </a:endParaRPr>
                    </a:p>
                    <a:p>
                      <a:pPr algn="l"/>
                      <a:r>
                        <a:rPr lang="en-GB" sz="1100" u="sng" dirty="0">
                          <a:solidFill>
                            <a:schemeClr val="bg1"/>
                          </a:solidFill>
                          <a:effectLst/>
                          <a:hlinkClick r:id="rId4">
                            <a:extLst>
                              <a:ext uri="{A12FA001-AC4F-418D-AE19-62706E023703}">
                                <ahyp:hlinkClr xmlns:ahyp="http://schemas.microsoft.com/office/drawing/2018/hyperlinkcolor" val="tx"/>
                              </a:ext>
                            </a:extLst>
                          </a:hlinkClick>
                        </a:rPr>
                        <a:t>NDVI</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dirty="0">
                          <a:effectLst/>
                        </a:rPr>
                        <a:t>Italy, 300m grid spacing</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dirty="0">
                          <a:effectLst/>
                        </a:rPr>
                        <a:t>2014 to 2020 (PROBA-V) + 2020-present (S3/OLCI), 10-days synthesis</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53311352"/>
                  </a:ext>
                </a:extLst>
              </a:tr>
              <a:tr h="0">
                <a:tc>
                  <a:txBody>
                    <a:bodyPr/>
                    <a:lstStyle/>
                    <a:p>
                      <a:pPr algn="l"/>
                      <a:r>
                        <a:rPr lang="en-GB" sz="1100" dirty="0">
                          <a:solidFill>
                            <a:schemeClr val="bg1"/>
                          </a:solidFill>
                          <a:effectLst/>
                        </a:rPr>
                        <a:t>Land cover products from CLMS:</a:t>
                      </a:r>
                      <a:endParaRPr lang="en-US" sz="1100" dirty="0">
                        <a:solidFill>
                          <a:schemeClr val="bg1"/>
                        </a:solidFill>
                        <a:effectLst/>
                      </a:endParaRPr>
                    </a:p>
                    <a:p>
                      <a:pPr algn="l"/>
                      <a:r>
                        <a:rPr lang="en-GB" sz="1100" u="sng" dirty="0">
                          <a:solidFill>
                            <a:schemeClr val="bg1"/>
                          </a:solidFill>
                          <a:effectLst/>
                          <a:hlinkClick r:id="rId5">
                            <a:extLst>
                              <a:ext uri="{A12FA001-AC4F-418D-AE19-62706E023703}">
                                <ahyp:hlinkClr xmlns:ahyp="http://schemas.microsoft.com/office/drawing/2018/hyperlinkcolor" val="tx"/>
                              </a:ext>
                            </a:extLst>
                          </a:hlinkClick>
                        </a:rPr>
                        <a:t>Land Cover</a:t>
                      </a:r>
                      <a:r>
                        <a:rPr lang="en-GB" sz="1100" dirty="0">
                          <a:solidFill>
                            <a:schemeClr val="bg1"/>
                          </a:solidFill>
                          <a:effectLst/>
                        </a:rPr>
                        <a:t> (LC)</a:t>
                      </a:r>
                      <a:endParaRPr lang="en-US" sz="1100" dirty="0">
                        <a:solidFill>
                          <a:schemeClr val="bg1"/>
                        </a:solidFill>
                        <a:effectLst/>
                      </a:endParaRPr>
                    </a:p>
                    <a:p>
                      <a:pPr algn="l"/>
                      <a:r>
                        <a:rPr lang="en-GB" sz="1100" u="sng" dirty="0">
                          <a:solidFill>
                            <a:schemeClr val="bg1"/>
                          </a:solidFill>
                          <a:effectLst/>
                          <a:hlinkClick r:id="rId6">
                            <a:extLst>
                              <a:ext uri="{A12FA001-AC4F-418D-AE19-62706E023703}">
                                <ahyp:hlinkClr xmlns:ahyp="http://schemas.microsoft.com/office/drawing/2018/hyperlinkcolor" val="tx"/>
                              </a:ext>
                            </a:extLst>
                          </a:hlinkClick>
                        </a:rPr>
                        <a:t>Corine Land Cover</a:t>
                      </a:r>
                      <a:r>
                        <a:rPr lang="en-GB" sz="1100" dirty="0">
                          <a:solidFill>
                            <a:schemeClr val="bg1"/>
                          </a:solidFill>
                          <a:effectLst/>
                        </a:rPr>
                        <a:t> (CLC)</a:t>
                      </a:r>
                      <a:endParaRPr lang="en-US" sz="1100" dirty="0">
                        <a:solidFill>
                          <a:schemeClr val="bg1"/>
                        </a:solidFill>
                        <a:effectLst/>
                      </a:endParaRPr>
                    </a:p>
                    <a:p>
                      <a:pPr algn="l"/>
                      <a:r>
                        <a:rPr lang="en-GB" sz="1100" u="sng" dirty="0">
                          <a:solidFill>
                            <a:schemeClr val="bg1"/>
                          </a:solidFill>
                          <a:effectLst/>
                          <a:hlinkClick r:id="rId7">
                            <a:extLst>
                              <a:ext uri="{A12FA001-AC4F-418D-AE19-62706E023703}">
                                <ahyp:hlinkClr xmlns:ahyp="http://schemas.microsoft.com/office/drawing/2018/hyperlinkcolor" val="tx"/>
                              </a:ext>
                            </a:extLst>
                          </a:hlinkClick>
                        </a:rPr>
                        <a:t>High resolution layers</a:t>
                      </a:r>
                      <a:r>
                        <a:rPr lang="en-GB" sz="1100" dirty="0">
                          <a:solidFill>
                            <a:schemeClr val="bg1"/>
                          </a:solidFill>
                          <a:effectLst/>
                        </a:rPr>
                        <a:t> (HRL)</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Italy, 100m (LC, CLC) to &lt;20 grid spacing</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From 2015 to 2019, annual (LC); 1990, 2000, 2006, 2012, 108 (CLC); 2012, 2015, 2018 (HRL)</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86971235"/>
                  </a:ext>
                </a:extLst>
              </a:tr>
              <a:tr h="0">
                <a:tc>
                  <a:txBody>
                    <a:bodyPr/>
                    <a:lstStyle/>
                    <a:p>
                      <a:pPr algn="l"/>
                      <a:r>
                        <a:rPr lang="en-GB" sz="1100" dirty="0">
                          <a:solidFill>
                            <a:schemeClr val="bg1"/>
                          </a:solidFill>
                          <a:effectLst/>
                        </a:rPr>
                        <a:t>Meteorological observations, point-based,</a:t>
                      </a:r>
                      <a:r>
                        <a:rPr lang="en-GB" sz="1100" u="sng" dirty="0">
                          <a:solidFill>
                            <a:schemeClr val="bg1"/>
                          </a:solidFill>
                          <a:effectLst/>
                          <a:hlinkClick r:id="rId8">
                            <a:extLst>
                              <a:ext uri="{A12FA001-AC4F-418D-AE19-62706E023703}">
                                <ahyp:hlinkClr xmlns:ahyp="http://schemas.microsoft.com/office/drawing/2018/hyperlinkcolor" val="tx"/>
                              </a:ext>
                            </a:extLst>
                          </a:hlinkClick>
                        </a:rPr>
                        <a:t> interpolated</a:t>
                      </a:r>
                      <a:r>
                        <a:rPr lang="en-GB" sz="1100" dirty="0">
                          <a:solidFill>
                            <a:schemeClr val="bg1"/>
                          </a:solidFill>
                          <a:effectLst/>
                        </a:rPr>
                        <a:t> or reanalysis (</a:t>
                      </a:r>
                      <a:r>
                        <a:rPr lang="en-GB" sz="1100" u="sng" dirty="0">
                          <a:solidFill>
                            <a:schemeClr val="bg1"/>
                          </a:solidFill>
                          <a:effectLst/>
                          <a:hlinkClick r:id="rId9">
                            <a:extLst>
                              <a:ext uri="{A12FA001-AC4F-418D-AE19-62706E023703}">
                                <ahyp:hlinkClr xmlns:ahyp="http://schemas.microsoft.com/office/drawing/2018/hyperlinkcolor" val="tx"/>
                              </a:ext>
                            </a:extLst>
                          </a:hlinkClick>
                        </a:rPr>
                        <a:t>ERA5-Land</a:t>
                      </a:r>
                      <a:r>
                        <a:rPr lang="en-GB" sz="1100" dirty="0">
                          <a:solidFill>
                            <a:schemeClr val="bg1"/>
                          </a:solidFill>
                          <a:effectLst/>
                        </a:rPr>
                        <a:t> or</a:t>
                      </a:r>
                      <a:r>
                        <a:rPr lang="en-GB" sz="1100" u="sng" dirty="0">
                          <a:solidFill>
                            <a:schemeClr val="bg1"/>
                          </a:solidFill>
                          <a:effectLst/>
                          <a:hlinkClick r:id="rId10">
                            <a:extLst>
                              <a:ext uri="{A12FA001-AC4F-418D-AE19-62706E023703}">
                                <ahyp:hlinkClr xmlns:ahyp="http://schemas.microsoft.com/office/drawing/2018/hyperlinkcolor" val="tx"/>
                              </a:ext>
                            </a:extLst>
                          </a:hlinkClick>
                        </a:rPr>
                        <a:t> UERRA</a:t>
                      </a:r>
                      <a:r>
                        <a:rPr lang="en-GB" sz="1100" dirty="0">
                          <a:solidFill>
                            <a:schemeClr val="bg1"/>
                          </a:solidFill>
                          <a:effectLst/>
                        </a:rPr>
                        <a:t> from C3S or</a:t>
                      </a:r>
                      <a:r>
                        <a:rPr lang="en-GB" sz="1100" u="sng" dirty="0">
                          <a:solidFill>
                            <a:schemeClr val="bg1"/>
                          </a:solidFill>
                          <a:effectLst/>
                          <a:hlinkClick r:id="rId11">
                            <a:extLst>
                              <a:ext uri="{A12FA001-AC4F-418D-AE19-62706E023703}">
                                <ahyp:hlinkClr xmlns:ahyp="http://schemas.microsoft.com/office/drawing/2018/hyperlinkcolor" val="tx"/>
                              </a:ext>
                            </a:extLst>
                          </a:hlinkClick>
                        </a:rPr>
                        <a:t> downscaled CMCC runs</a:t>
                      </a:r>
                      <a:r>
                        <a:rPr lang="en-GB" sz="1100" dirty="0">
                          <a:solidFill>
                            <a:schemeClr val="bg1"/>
                          </a:solidFill>
                          <a:effectLst/>
                        </a:rPr>
                        <a:t>) for rainfall temperature, vapour pressure deficit, radiation etc.</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≈2-9 km grid spacing for interpolated data.</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Aligning to land cover data (1990-present)</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44710836"/>
                  </a:ext>
                </a:extLst>
              </a:tr>
              <a:tr h="0">
                <a:tc>
                  <a:txBody>
                    <a:bodyPr/>
                    <a:lstStyle/>
                    <a:p>
                      <a:pPr algn="l"/>
                      <a:r>
                        <a:rPr lang="en-GB" sz="1100" u="sng" dirty="0">
                          <a:solidFill>
                            <a:schemeClr val="bg1"/>
                          </a:solidFill>
                          <a:effectLst/>
                          <a:hlinkClick r:id="rId12">
                            <a:extLst>
                              <a:ext uri="{A12FA001-AC4F-418D-AE19-62706E023703}">
                                <ahyp:hlinkClr xmlns:ahyp="http://schemas.microsoft.com/office/drawing/2018/hyperlinkcolor" val="tx"/>
                              </a:ext>
                            </a:extLst>
                          </a:hlinkClick>
                        </a:rPr>
                        <a:t>EURO-CORDEX</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0.11° grid spacing</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2021-2100</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20214697"/>
                  </a:ext>
                </a:extLst>
              </a:tr>
              <a:tr h="0">
                <a:tc>
                  <a:txBody>
                    <a:bodyPr/>
                    <a:lstStyle/>
                    <a:p>
                      <a:pPr algn="l"/>
                      <a:r>
                        <a:rPr lang="en-GB" sz="1100" dirty="0">
                          <a:solidFill>
                            <a:schemeClr val="bg1"/>
                          </a:solidFill>
                          <a:effectLst/>
                        </a:rPr>
                        <a:t>Soil properties data (</a:t>
                      </a:r>
                      <a:r>
                        <a:rPr lang="en-GB" sz="1100" u="sng" dirty="0">
                          <a:solidFill>
                            <a:schemeClr val="bg1"/>
                          </a:solidFill>
                          <a:effectLst/>
                          <a:hlinkClick r:id="rId13">
                            <a:extLst>
                              <a:ext uri="{A12FA001-AC4F-418D-AE19-62706E023703}">
                                <ahyp:hlinkClr xmlns:ahyp="http://schemas.microsoft.com/office/drawing/2018/hyperlinkcolor" val="tx"/>
                              </a:ext>
                            </a:extLst>
                          </a:hlinkClick>
                        </a:rPr>
                        <a:t>SOILGRIDS</a:t>
                      </a:r>
                      <a:r>
                        <a:rPr lang="en-GB" sz="1100" dirty="0">
                          <a:solidFill>
                            <a:schemeClr val="bg1"/>
                          </a:solidFill>
                          <a:effectLst/>
                        </a:rPr>
                        <a:t>;</a:t>
                      </a:r>
                      <a:r>
                        <a:rPr lang="en-GB" sz="1100" u="sng" dirty="0">
                          <a:solidFill>
                            <a:schemeClr val="bg1"/>
                          </a:solidFill>
                          <a:effectLst/>
                          <a:hlinkClick r:id="rId14">
                            <a:extLst>
                              <a:ext uri="{A12FA001-AC4F-418D-AE19-62706E023703}">
                                <ahyp:hlinkClr xmlns:ahyp="http://schemas.microsoft.com/office/drawing/2018/hyperlinkcolor" val="tx"/>
                              </a:ext>
                            </a:extLst>
                          </a:hlinkClick>
                        </a:rPr>
                        <a:t> ESDB raster</a:t>
                      </a:r>
                      <a:r>
                        <a:rPr lang="en-GB" sz="1100" dirty="0">
                          <a:solidFill>
                            <a:schemeClr val="bg1"/>
                          </a:solidFill>
                          <a:effectLst/>
                        </a:rPr>
                        <a:t> or</a:t>
                      </a:r>
                      <a:r>
                        <a:rPr lang="en-GB" sz="1100" u="sng" dirty="0">
                          <a:solidFill>
                            <a:schemeClr val="bg1"/>
                          </a:solidFill>
                          <a:effectLst/>
                          <a:hlinkClick r:id="rId15">
                            <a:extLst>
                              <a:ext uri="{A12FA001-AC4F-418D-AE19-62706E023703}">
                                <ahyp:hlinkClr xmlns:ahyp="http://schemas.microsoft.com/office/drawing/2018/hyperlinkcolor" val="tx"/>
                              </a:ext>
                            </a:extLst>
                          </a:hlinkClick>
                        </a:rPr>
                        <a:t> vector</a:t>
                      </a:r>
                      <a:r>
                        <a:rPr lang="en-GB" sz="1100" dirty="0">
                          <a:solidFill>
                            <a:schemeClr val="bg1"/>
                          </a:solidFill>
                          <a:effectLst/>
                        </a:rPr>
                        <a:t>)</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250 m – 1km grid spacing</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Latest dataset/version available</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59517777"/>
                  </a:ext>
                </a:extLst>
              </a:tr>
              <a:tr h="0">
                <a:tc>
                  <a:txBody>
                    <a:bodyPr/>
                    <a:lstStyle/>
                    <a:p>
                      <a:pPr algn="l"/>
                      <a:r>
                        <a:rPr lang="en-GB" sz="1100" dirty="0">
                          <a:solidFill>
                            <a:schemeClr val="bg1"/>
                          </a:solidFill>
                          <a:effectLst/>
                        </a:rPr>
                        <a:t>Elevation Data (</a:t>
                      </a:r>
                      <a:r>
                        <a:rPr lang="en-GB" sz="1100" u="sng" dirty="0">
                          <a:solidFill>
                            <a:schemeClr val="bg1"/>
                          </a:solidFill>
                          <a:effectLst/>
                          <a:hlinkClick r:id="rId16">
                            <a:extLst>
                              <a:ext uri="{A12FA001-AC4F-418D-AE19-62706E023703}">
                                <ahyp:hlinkClr xmlns:ahyp="http://schemas.microsoft.com/office/drawing/2018/hyperlinkcolor" val="tx"/>
                              </a:ext>
                            </a:extLst>
                          </a:hlinkClick>
                        </a:rPr>
                        <a:t>EU-DEM</a:t>
                      </a:r>
                      <a:r>
                        <a:rPr lang="en-GB" sz="1100" dirty="0">
                          <a:solidFill>
                            <a:schemeClr val="bg1"/>
                          </a:solidFill>
                          <a:effectLst/>
                        </a:rPr>
                        <a:t> from Copernicus Land Monitoring Service)</a:t>
                      </a:r>
                      <a:endParaRPr lang="en-US"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dirty="0">
                          <a:effectLst/>
                        </a:rPr>
                        <a:t>25 m grid spacing</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dirty="0">
                          <a:effectLst/>
                        </a:rPr>
                        <a:t>Latest dataset/version available</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56114454"/>
                  </a:ext>
                </a:extLst>
              </a:tr>
            </a:tbl>
          </a:graphicData>
        </a:graphic>
      </p:graphicFrame>
      <p:pic>
        <p:nvPicPr>
          <p:cNvPr id="9" name="Picture 8">
            <a:extLst>
              <a:ext uri="{FF2B5EF4-FFF2-40B4-BE49-F238E27FC236}">
                <a16:creationId xmlns:a16="http://schemas.microsoft.com/office/drawing/2014/main" id="{DB18FFC7-951A-A37E-69F3-13D6AB8C890E}"/>
              </a:ext>
            </a:extLst>
          </p:cNvPr>
          <p:cNvPicPr>
            <a:picLocks noChangeAspect="1"/>
          </p:cNvPicPr>
          <p:nvPr/>
        </p:nvPicPr>
        <p:blipFill>
          <a:blip r:embed="rId17"/>
          <a:stretch>
            <a:fillRect/>
          </a:stretch>
        </p:blipFill>
        <p:spPr>
          <a:xfrm>
            <a:off x="9547199" y="3965265"/>
            <a:ext cx="2476178" cy="1650785"/>
          </a:xfrm>
          <a:prstGeom prst="rect">
            <a:avLst/>
          </a:prstGeom>
        </p:spPr>
      </p:pic>
    </p:spTree>
    <p:extLst>
      <p:ext uri="{BB962C8B-B14F-4D97-AF65-F5344CB8AC3E}">
        <p14:creationId xmlns:p14="http://schemas.microsoft.com/office/powerpoint/2010/main" val="1984008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77C47F-F25B-B163-F060-72127A66BF3A}"/>
              </a:ext>
            </a:extLst>
          </p:cNvPr>
          <p:cNvSpPr>
            <a:spLocks noGrp="1"/>
          </p:cNvSpPr>
          <p:nvPr>
            <p:ph type="title"/>
          </p:nvPr>
        </p:nvSpPr>
        <p:spPr>
          <a:xfrm>
            <a:off x="217714" y="798644"/>
            <a:ext cx="11974286" cy="980329"/>
          </a:xfrm>
        </p:spPr>
        <p:txBody>
          <a:bodyPr/>
          <a:lstStyle/>
          <a:p>
            <a:r>
              <a:rPr lang="it-IT" b="1" dirty="0"/>
              <a:t>UC#6: </a:t>
            </a:r>
            <a:r>
              <a:rPr lang="en-US" b="1" dirty="0"/>
              <a:t>Environmental Pests</a:t>
            </a:r>
            <a:endParaRPr lang="en-GB" b="1" dirty="0"/>
          </a:p>
        </p:txBody>
      </p:sp>
      <p:sp>
        <p:nvSpPr>
          <p:cNvPr id="4" name="Date Placeholder 3">
            <a:extLst>
              <a:ext uri="{FF2B5EF4-FFF2-40B4-BE49-F238E27FC236}">
                <a16:creationId xmlns:a16="http://schemas.microsoft.com/office/drawing/2014/main" id="{3B504149-90DB-A582-DD90-CDDF50D4B4DD}"/>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D884F2A7-4F17-8AC8-C526-F7D8999FCCA6}"/>
              </a:ext>
            </a:extLst>
          </p:cNvPr>
          <p:cNvSpPr>
            <a:spLocks noGrp="1"/>
          </p:cNvSpPr>
          <p:nvPr>
            <p:ph type="sldNum" sz="quarter" idx="12"/>
          </p:nvPr>
        </p:nvSpPr>
        <p:spPr/>
        <p:txBody>
          <a:bodyPr/>
          <a:lstStyle/>
          <a:p>
            <a:fld id="{345175DA-277F-B548-B500-1BF71FE23091}" type="slidenum">
              <a:rPr lang="it-IT" smtClean="0"/>
              <a:pPr/>
              <a:t>23</a:t>
            </a:fld>
            <a:endParaRPr lang="it-IT"/>
          </a:p>
        </p:txBody>
      </p:sp>
      <p:sp>
        <p:nvSpPr>
          <p:cNvPr id="13" name="Content Placeholder 15">
            <a:extLst>
              <a:ext uri="{FF2B5EF4-FFF2-40B4-BE49-F238E27FC236}">
                <a16:creationId xmlns:a16="http://schemas.microsoft.com/office/drawing/2014/main" id="{9C562709-871F-1F4A-331E-5F8949F3626F}"/>
              </a:ext>
            </a:extLst>
          </p:cNvPr>
          <p:cNvSpPr>
            <a:spLocks noGrp="1"/>
          </p:cNvSpPr>
          <p:nvPr>
            <p:ph idx="1"/>
          </p:nvPr>
        </p:nvSpPr>
        <p:spPr>
          <a:xfrm>
            <a:off x="274673" y="1542000"/>
            <a:ext cx="11481898" cy="3071446"/>
          </a:xfrm>
        </p:spPr>
        <p:txBody>
          <a:bodyPr>
            <a:normAutofit/>
          </a:bodyPr>
          <a:lstStyle/>
          <a:p>
            <a:pPr marL="0" indent="0" algn="just">
              <a:lnSpc>
                <a:spcPct val="100000"/>
              </a:lnSpc>
              <a:buNone/>
            </a:pPr>
            <a:r>
              <a:rPr lang="en-US" sz="1800" dirty="0">
                <a:latin typeface="Times New Roman" panose="02020603050405020304" pitchFamily="18" charset="0"/>
                <a:ea typeface="Times New Roman" panose="02020603050405020304" pitchFamily="18" charset="0"/>
              </a:rPr>
              <a:t>Deliver an i</a:t>
            </a:r>
            <a:r>
              <a:rPr lang="en-US" sz="1800" dirty="0">
                <a:effectLst/>
                <a:latin typeface="Times New Roman" panose="02020603050405020304" pitchFamily="18" charset="0"/>
                <a:ea typeface="Times New Roman" panose="02020603050405020304" pitchFamily="18" charset="0"/>
              </a:rPr>
              <a:t>nformation service of locust plague impact assessment and prediction processing, combining together EO (esp. S1/S2) and climate data by means of AI/ML techniques</a:t>
            </a:r>
          </a:p>
        </p:txBody>
      </p:sp>
      <p:pic>
        <p:nvPicPr>
          <p:cNvPr id="9" name="image5.png">
            <a:extLst>
              <a:ext uri="{FF2B5EF4-FFF2-40B4-BE49-F238E27FC236}">
                <a16:creationId xmlns:a16="http://schemas.microsoft.com/office/drawing/2014/main" id="{02B2CED9-7D2E-F8A3-6AAF-E7D24F832E5D}"/>
              </a:ext>
            </a:extLst>
          </p:cNvPr>
          <p:cNvPicPr/>
          <p:nvPr/>
        </p:nvPicPr>
        <p:blipFill>
          <a:blip r:embed="rId2"/>
          <a:srcRect l="3501"/>
          <a:stretch>
            <a:fillRect/>
          </a:stretch>
        </p:blipFill>
        <p:spPr>
          <a:xfrm>
            <a:off x="7170595" y="2536399"/>
            <a:ext cx="4813022" cy="2818979"/>
          </a:xfrm>
          <a:prstGeom prst="rect">
            <a:avLst/>
          </a:prstGeom>
          <a:ln/>
        </p:spPr>
      </p:pic>
      <p:graphicFrame>
        <p:nvGraphicFramePr>
          <p:cNvPr id="7" name="Table 6">
            <a:extLst>
              <a:ext uri="{FF2B5EF4-FFF2-40B4-BE49-F238E27FC236}">
                <a16:creationId xmlns:a16="http://schemas.microsoft.com/office/drawing/2014/main" id="{C61A9DBC-4070-37F0-A9DB-8DBF65D9959D}"/>
              </a:ext>
            </a:extLst>
          </p:cNvPr>
          <p:cNvGraphicFramePr>
            <a:graphicFrameLocks noGrp="1"/>
          </p:cNvGraphicFramePr>
          <p:nvPr/>
        </p:nvGraphicFramePr>
        <p:xfrm>
          <a:off x="158030" y="2745581"/>
          <a:ext cx="6567805" cy="1676400"/>
        </p:xfrm>
        <a:graphic>
          <a:graphicData uri="http://schemas.openxmlformats.org/drawingml/2006/table">
            <a:tbl>
              <a:tblPr firstRow="1" firstCol="1">
                <a:tableStyleId>{5C22544A-7EE6-4342-B048-85BDC9FD1C3A}</a:tableStyleId>
              </a:tblPr>
              <a:tblGrid>
                <a:gridCol w="1617345">
                  <a:extLst>
                    <a:ext uri="{9D8B030D-6E8A-4147-A177-3AD203B41FA5}">
                      <a16:colId xmlns:a16="http://schemas.microsoft.com/office/drawing/2014/main" val="2070114133"/>
                    </a:ext>
                  </a:extLst>
                </a:gridCol>
                <a:gridCol w="3060065">
                  <a:extLst>
                    <a:ext uri="{9D8B030D-6E8A-4147-A177-3AD203B41FA5}">
                      <a16:colId xmlns:a16="http://schemas.microsoft.com/office/drawing/2014/main" val="3064172447"/>
                    </a:ext>
                  </a:extLst>
                </a:gridCol>
                <a:gridCol w="1890395">
                  <a:extLst>
                    <a:ext uri="{9D8B030D-6E8A-4147-A177-3AD203B41FA5}">
                      <a16:colId xmlns:a16="http://schemas.microsoft.com/office/drawing/2014/main" val="4146117199"/>
                    </a:ext>
                  </a:extLst>
                </a:gridCol>
              </a:tblGrid>
              <a:tr h="0">
                <a:tc>
                  <a:txBody>
                    <a:bodyPr/>
                    <a:lstStyle/>
                    <a:p>
                      <a:pPr algn="just"/>
                      <a:r>
                        <a:rPr lang="en-US" sz="1100">
                          <a:effectLst/>
                        </a:rPr>
                        <a:t>Input data</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a:effectLst/>
                        </a:rPr>
                        <a:t>Spatial extent</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a:effectLst/>
                        </a:rPr>
                        <a:t>Temporal extent</a:t>
                      </a:r>
                      <a:endParaRPr lang="en-US" sz="1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15020306"/>
                  </a:ext>
                </a:extLst>
              </a:tr>
              <a:tr h="0">
                <a:tc>
                  <a:txBody>
                    <a:bodyPr/>
                    <a:lstStyle/>
                    <a:p>
                      <a:pPr algn="just"/>
                      <a:r>
                        <a:rPr lang="en-US" sz="1100">
                          <a:effectLst/>
                        </a:rPr>
                        <a:t>Sentinel 2 L1C – L2A</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a:effectLst/>
                        </a:rPr>
                        <a:t>West and east Africa, middle east and India regions</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a:effectLst/>
                        </a:rPr>
                        <a:t>From 2016 – to present</a:t>
                      </a:r>
                      <a:endParaRPr lang="en-US" sz="1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9187889"/>
                  </a:ext>
                </a:extLst>
              </a:tr>
              <a:tr h="0">
                <a:tc>
                  <a:txBody>
                    <a:bodyPr/>
                    <a:lstStyle/>
                    <a:p>
                      <a:pPr algn="just"/>
                      <a:r>
                        <a:rPr lang="en-US" sz="1100">
                          <a:effectLst/>
                        </a:rPr>
                        <a:t>Sentinel 1 GRD</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a:effectLst/>
                        </a:rPr>
                        <a:t>West and east Africa, middle east and India regions</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a:effectLst/>
                        </a:rPr>
                        <a:t>From 2016 – to present</a:t>
                      </a:r>
                      <a:endParaRPr lang="en-US" sz="1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76764573"/>
                  </a:ext>
                </a:extLst>
              </a:tr>
              <a:tr h="0">
                <a:tc>
                  <a:txBody>
                    <a:bodyPr/>
                    <a:lstStyle/>
                    <a:p>
                      <a:pPr algn="just"/>
                      <a:r>
                        <a:rPr lang="en-US" sz="1100">
                          <a:effectLst/>
                        </a:rPr>
                        <a:t>Locust Occurrences</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a:effectLst/>
                        </a:rPr>
                        <a:t>West and east Africa, middle east and India regions</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a:effectLst/>
                        </a:rPr>
                        <a:t>From 2016 – to present</a:t>
                      </a:r>
                      <a:endParaRPr lang="en-US" sz="1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37120745"/>
                  </a:ext>
                </a:extLst>
              </a:tr>
              <a:tr h="0">
                <a:tc>
                  <a:txBody>
                    <a:bodyPr/>
                    <a:lstStyle/>
                    <a:p>
                      <a:pPr algn="just"/>
                      <a:r>
                        <a:rPr lang="en-US" sz="1100">
                          <a:effectLst/>
                        </a:rPr>
                        <a:t>Temperature, rainfall, soil moisture from climate re-analysis</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a:effectLst/>
                        </a:rPr>
                        <a:t>West and east Africa, middle east and India regions</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a:effectLst/>
                        </a:rPr>
                        <a:t>From 2016 – to present</a:t>
                      </a:r>
                      <a:endParaRPr lang="en-US" sz="1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75263105"/>
                  </a:ext>
                </a:extLst>
              </a:tr>
              <a:tr h="0">
                <a:tc>
                  <a:txBody>
                    <a:bodyPr/>
                    <a:lstStyle/>
                    <a:p>
                      <a:pPr algn="just"/>
                      <a:r>
                        <a:rPr lang="en-US" sz="1100">
                          <a:effectLst/>
                        </a:rPr>
                        <a:t>Temperature, rainfall, soil moisture from climate seasonal forecast</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a:effectLst/>
                        </a:rPr>
                        <a:t>West and east Africa, middle east and India regions</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From present to end of project</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55876228"/>
                  </a:ext>
                </a:extLst>
              </a:tr>
            </a:tbl>
          </a:graphicData>
        </a:graphic>
      </p:graphicFrame>
      <p:pic>
        <p:nvPicPr>
          <p:cNvPr id="10" name="Picture 9">
            <a:extLst>
              <a:ext uri="{FF2B5EF4-FFF2-40B4-BE49-F238E27FC236}">
                <a16:creationId xmlns:a16="http://schemas.microsoft.com/office/drawing/2014/main" id="{4EC3AAA1-4E01-65FF-805B-6ECA4A64F8A1}"/>
              </a:ext>
            </a:extLst>
          </p:cNvPr>
          <p:cNvPicPr>
            <a:picLocks noChangeAspect="1"/>
          </p:cNvPicPr>
          <p:nvPr/>
        </p:nvPicPr>
        <p:blipFill>
          <a:blip r:embed="rId3"/>
          <a:stretch>
            <a:fillRect/>
          </a:stretch>
        </p:blipFill>
        <p:spPr>
          <a:xfrm>
            <a:off x="4645798" y="4613446"/>
            <a:ext cx="2200517" cy="1650388"/>
          </a:xfrm>
          <a:prstGeom prst="rect">
            <a:avLst/>
          </a:prstGeom>
        </p:spPr>
      </p:pic>
    </p:spTree>
    <p:extLst>
      <p:ext uri="{BB962C8B-B14F-4D97-AF65-F5344CB8AC3E}">
        <p14:creationId xmlns:p14="http://schemas.microsoft.com/office/powerpoint/2010/main" val="3049665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77C47F-F25B-B163-F060-72127A66BF3A}"/>
              </a:ext>
            </a:extLst>
          </p:cNvPr>
          <p:cNvSpPr>
            <a:spLocks noGrp="1"/>
          </p:cNvSpPr>
          <p:nvPr>
            <p:ph type="title"/>
          </p:nvPr>
        </p:nvSpPr>
        <p:spPr>
          <a:xfrm>
            <a:off x="217715" y="559266"/>
            <a:ext cx="9700727" cy="879102"/>
          </a:xfrm>
        </p:spPr>
        <p:txBody>
          <a:bodyPr>
            <a:normAutofit/>
          </a:bodyPr>
          <a:lstStyle/>
          <a:p>
            <a:r>
              <a:rPr lang="it-IT" dirty="0"/>
              <a:t>#6 - </a:t>
            </a:r>
            <a:r>
              <a:rPr lang="en-US" sz="3200" dirty="0"/>
              <a:t>Environmental pests</a:t>
            </a:r>
            <a:endParaRPr lang="en-GB" dirty="0"/>
          </a:p>
        </p:txBody>
      </p:sp>
      <p:pic>
        <p:nvPicPr>
          <p:cNvPr id="2" name="Picture 4">
            <a:extLst>
              <a:ext uri="{FF2B5EF4-FFF2-40B4-BE49-F238E27FC236}">
                <a16:creationId xmlns:a16="http://schemas.microsoft.com/office/drawing/2014/main" id="{94966D4A-42AB-9244-2B7F-BBD808C90B35}"/>
              </a:ext>
            </a:extLst>
          </p:cNvPr>
          <p:cNvPicPr>
            <a:picLocks noChangeAspect="1"/>
          </p:cNvPicPr>
          <p:nvPr/>
        </p:nvPicPr>
        <p:blipFill>
          <a:blip r:embed="rId3"/>
          <a:stretch>
            <a:fillRect/>
          </a:stretch>
        </p:blipFill>
        <p:spPr>
          <a:xfrm>
            <a:off x="540084" y="1437553"/>
            <a:ext cx="10875654" cy="4883033"/>
          </a:xfrm>
          <a:prstGeom prst="rect">
            <a:avLst/>
          </a:prstGeom>
        </p:spPr>
      </p:pic>
    </p:spTree>
    <p:extLst>
      <p:ext uri="{BB962C8B-B14F-4D97-AF65-F5344CB8AC3E}">
        <p14:creationId xmlns:p14="http://schemas.microsoft.com/office/powerpoint/2010/main" val="1891964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77C47F-F25B-B163-F060-72127A66BF3A}"/>
              </a:ext>
            </a:extLst>
          </p:cNvPr>
          <p:cNvSpPr>
            <a:spLocks noGrp="1"/>
          </p:cNvSpPr>
          <p:nvPr>
            <p:ph type="title"/>
          </p:nvPr>
        </p:nvSpPr>
        <p:spPr>
          <a:xfrm>
            <a:off x="217715" y="559266"/>
            <a:ext cx="9700727" cy="879102"/>
          </a:xfrm>
        </p:spPr>
        <p:txBody>
          <a:bodyPr>
            <a:normAutofit/>
          </a:bodyPr>
          <a:lstStyle/>
          <a:p>
            <a:r>
              <a:rPr lang="it-IT" dirty="0"/>
              <a:t>#6 - </a:t>
            </a:r>
            <a:r>
              <a:rPr lang="en-US" sz="3200" dirty="0"/>
              <a:t>Environmental pests</a:t>
            </a:r>
            <a:endParaRPr lang="en-GB" dirty="0"/>
          </a:p>
        </p:txBody>
      </p:sp>
      <p:pic>
        <p:nvPicPr>
          <p:cNvPr id="4" name="Picture 4">
            <a:extLst>
              <a:ext uri="{FF2B5EF4-FFF2-40B4-BE49-F238E27FC236}">
                <a16:creationId xmlns:a16="http://schemas.microsoft.com/office/drawing/2014/main" id="{69E9B857-6BCB-80AC-1F81-DE442A063165}"/>
              </a:ext>
            </a:extLst>
          </p:cNvPr>
          <p:cNvPicPr>
            <a:picLocks noChangeAspect="1"/>
          </p:cNvPicPr>
          <p:nvPr/>
        </p:nvPicPr>
        <p:blipFill>
          <a:blip r:embed="rId3"/>
          <a:stretch>
            <a:fillRect/>
          </a:stretch>
        </p:blipFill>
        <p:spPr>
          <a:xfrm>
            <a:off x="366295" y="1516902"/>
            <a:ext cx="11223234" cy="4715424"/>
          </a:xfrm>
          <a:prstGeom prst="rect">
            <a:avLst/>
          </a:prstGeom>
        </p:spPr>
      </p:pic>
    </p:spTree>
    <p:extLst>
      <p:ext uri="{BB962C8B-B14F-4D97-AF65-F5344CB8AC3E}">
        <p14:creationId xmlns:p14="http://schemas.microsoft.com/office/powerpoint/2010/main" val="2221457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77C47F-F25B-B163-F060-72127A66BF3A}"/>
              </a:ext>
            </a:extLst>
          </p:cNvPr>
          <p:cNvSpPr>
            <a:spLocks noGrp="1"/>
          </p:cNvSpPr>
          <p:nvPr>
            <p:ph type="title"/>
          </p:nvPr>
        </p:nvSpPr>
        <p:spPr>
          <a:xfrm>
            <a:off x="217714" y="798644"/>
            <a:ext cx="11974286" cy="980329"/>
          </a:xfrm>
        </p:spPr>
        <p:txBody>
          <a:bodyPr/>
          <a:lstStyle/>
          <a:p>
            <a:r>
              <a:rPr lang="it-IT" b="1" dirty="0"/>
              <a:t>UC#7: </a:t>
            </a:r>
            <a:r>
              <a:rPr lang="en-US" b="1" dirty="0"/>
              <a:t>Improving Civil Protection activities</a:t>
            </a:r>
            <a:endParaRPr lang="en-GB" b="1" dirty="0"/>
          </a:p>
        </p:txBody>
      </p:sp>
      <p:sp>
        <p:nvSpPr>
          <p:cNvPr id="4" name="Date Placeholder 3">
            <a:extLst>
              <a:ext uri="{FF2B5EF4-FFF2-40B4-BE49-F238E27FC236}">
                <a16:creationId xmlns:a16="http://schemas.microsoft.com/office/drawing/2014/main" id="{3B504149-90DB-A582-DD90-CDDF50D4B4DD}"/>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D884F2A7-4F17-8AC8-C526-F7D8999FCCA6}"/>
              </a:ext>
            </a:extLst>
          </p:cNvPr>
          <p:cNvSpPr>
            <a:spLocks noGrp="1"/>
          </p:cNvSpPr>
          <p:nvPr>
            <p:ph type="sldNum" sz="quarter" idx="12"/>
          </p:nvPr>
        </p:nvSpPr>
        <p:spPr/>
        <p:txBody>
          <a:bodyPr/>
          <a:lstStyle/>
          <a:p>
            <a:fld id="{345175DA-277F-B548-B500-1BF71FE23091}" type="slidenum">
              <a:rPr lang="it-IT" smtClean="0"/>
              <a:pPr/>
              <a:t>26</a:t>
            </a:fld>
            <a:endParaRPr lang="it-IT"/>
          </a:p>
        </p:txBody>
      </p:sp>
      <p:sp>
        <p:nvSpPr>
          <p:cNvPr id="13" name="Content Placeholder 15">
            <a:extLst>
              <a:ext uri="{FF2B5EF4-FFF2-40B4-BE49-F238E27FC236}">
                <a16:creationId xmlns:a16="http://schemas.microsoft.com/office/drawing/2014/main" id="{9C562709-871F-1F4A-331E-5F8949F3626F}"/>
              </a:ext>
            </a:extLst>
          </p:cNvPr>
          <p:cNvSpPr>
            <a:spLocks noGrp="1"/>
          </p:cNvSpPr>
          <p:nvPr>
            <p:ph idx="1"/>
          </p:nvPr>
        </p:nvSpPr>
        <p:spPr>
          <a:xfrm>
            <a:off x="274673" y="1694685"/>
            <a:ext cx="11481898" cy="3071446"/>
          </a:xfrm>
        </p:spPr>
        <p:txBody>
          <a:bodyPr>
            <a:normAutofit/>
          </a:bodyPr>
          <a:lstStyle/>
          <a:p>
            <a:pPr marL="0" indent="0" algn="just">
              <a:lnSpc>
                <a:spcPct val="100000"/>
              </a:lnSpc>
              <a:buNone/>
            </a:pPr>
            <a:r>
              <a:rPr lang="en-US" sz="1800" dirty="0">
                <a:latin typeface="Times New Roman" panose="02020603050405020304" pitchFamily="18" charset="0"/>
                <a:ea typeface="Times New Roman" panose="02020603050405020304" pitchFamily="18" charset="0"/>
              </a:rPr>
              <a:t>Better exploitation and use of EU observed datasets to be used in all phases of Civil Protection operations, with focus in for wildfires and earthquakes</a:t>
            </a:r>
            <a:endParaRPr lang="en-US" sz="1800" dirty="0">
              <a:effectLst/>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2BBDBDDA-CD9D-8503-6CAA-8DF08B2F027B}"/>
              </a:ext>
            </a:extLst>
          </p:cNvPr>
          <p:cNvGraphicFramePr>
            <a:graphicFrameLocks noGrp="1"/>
          </p:cNvGraphicFramePr>
          <p:nvPr>
            <p:extLst>
              <p:ext uri="{D42A27DB-BD31-4B8C-83A1-F6EECF244321}">
                <p14:modId xmlns:p14="http://schemas.microsoft.com/office/powerpoint/2010/main" val="723162365"/>
              </p:ext>
            </p:extLst>
          </p:nvPr>
        </p:nvGraphicFramePr>
        <p:xfrm>
          <a:off x="274673" y="2643782"/>
          <a:ext cx="8039878" cy="2777488"/>
        </p:xfrm>
        <a:graphic>
          <a:graphicData uri="http://schemas.openxmlformats.org/drawingml/2006/table">
            <a:tbl>
              <a:tblPr firstRow="1" firstCol="1">
                <a:tableStyleId>{5C22544A-7EE6-4342-B048-85BDC9FD1C3A}</a:tableStyleId>
              </a:tblPr>
              <a:tblGrid>
                <a:gridCol w="2931168">
                  <a:extLst>
                    <a:ext uri="{9D8B030D-6E8A-4147-A177-3AD203B41FA5}">
                      <a16:colId xmlns:a16="http://schemas.microsoft.com/office/drawing/2014/main" val="2027005416"/>
                    </a:ext>
                  </a:extLst>
                </a:gridCol>
                <a:gridCol w="2489138">
                  <a:extLst>
                    <a:ext uri="{9D8B030D-6E8A-4147-A177-3AD203B41FA5}">
                      <a16:colId xmlns:a16="http://schemas.microsoft.com/office/drawing/2014/main" val="2704531891"/>
                    </a:ext>
                  </a:extLst>
                </a:gridCol>
                <a:gridCol w="2619572">
                  <a:extLst>
                    <a:ext uri="{9D8B030D-6E8A-4147-A177-3AD203B41FA5}">
                      <a16:colId xmlns:a16="http://schemas.microsoft.com/office/drawing/2014/main" val="102423359"/>
                    </a:ext>
                  </a:extLst>
                </a:gridCol>
              </a:tblGrid>
              <a:tr h="347186">
                <a:tc>
                  <a:txBody>
                    <a:bodyPr/>
                    <a:lstStyle/>
                    <a:p>
                      <a:pPr algn="l"/>
                      <a:r>
                        <a:rPr lang="en-GB" sz="1100" dirty="0">
                          <a:effectLst/>
                        </a:rPr>
                        <a:t>Input data</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Spatial extent/ Resolution</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dirty="0">
                          <a:effectLst/>
                        </a:rPr>
                        <a:t>Temporal extent/ Refresh</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75328668"/>
                  </a:ext>
                </a:extLst>
              </a:tr>
              <a:tr h="347186">
                <a:tc>
                  <a:txBody>
                    <a:bodyPr/>
                    <a:lstStyle/>
                    <a:p>
                      <a:pPr algn="l"/>
                      <a:r>
                        <a:rPr lang="en-GB" sz="1100">
                          <a:effectLst/>
                        </a:rPr>
                        <a:t>Copernicus Sentinel-2A/-2B L1C L2A</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30,000 km</a:t>
                      </a:r>
                      <a:r>
                        <a:rPr lang="en-GB" sz="1100" baseline="30000">
                          <a:effectLst/>
                        </a:rPr>
                        <a:t>2</a:t>
                      </a:r>
                      <a:r>
                        <a:rPr lang="en-GB" sz="1100">
                          <a:effectLst/>
                        </a:rPr>
                        <a:t>, 12 tiles/10m-20m</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M16-M35/average 10-day repeat</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94062135"/>
                  </a:ext>
                </a:extLst>
              </a:tr>
              <a:tr h="347186">
                <a:tc>
                  <a:txBody>
                    <a:bodyPr/>
                    <a:lstStyle/>
                    <a:p>
                      <a:pPr algn="l"/>
                      <a:r>
                        <a:rPr lang="en-GB" sz="1100" dirty="0">
                          <a:effectLst/>
                        </a:rPr>
                        <a:t>Copernicus CSCDA VHR1 VHR2</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1,600 km</a:t>
                      </a:r>
                      <a:r>
                        <a:rPr lang="en-GB" sz="1100" baseline="30000">
                          <a:effectLst/>
                        </a:rPr>
                        <a:t>2</a:t>
                      </a:r>
                      <a:r>
                        <a:rPr lang="en-GB" sz="1100">
                          <a:effectLst/>
                        </a:rPr>
                        <a:t>/1¸4m</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upon alert alert/only short term (1-3 days)</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61220619"/>
                  </a:ext>
                </a:extLst>
              </a:tr>
              <a:tr h="347186">
                <a:tc>
                  <a:txBody>
                    <a:bodyPr/>
                    <a:lstStyle/>
                    <a:p>
                      <a:pPr algn="l"/>
                      <a:r>
                        <a:rPr lang="en-GB" sz="1100">
                          <a:effectLst/>
                        </a:rPr>
                        <a:t>Planet Dove (Flocks) 2-4</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10,000 km</a:t>
                      </a:r>
                      <a:r>
                        <a:rPr lang="en-GB" sz="1100" baseline="30000">
                          <a:effectLst/>
                        </a:rPr>
                        <a:t>2</a:t>
                      </a:r>
                      <a:r>
                        <a:rPr lang="en-GB" sz="1100">
                          <a:effectLst/>
                        </a:rPr>
                        <a:t>/3.7m</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upon earthquake alert /vs. monthly mosaic</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6965366"/>
                  </a:ext>
                </a:extLst>
              </a:tr>
              <a:tr h="347186">
                <a:tc>
                  <a:txBody>
                    <a:bodyPr/>
                    <a:lstStyle/>
                    <a:p>
                      <a:pPr algn="l"/>
                      <a:r>
                        <a:rPr lang="en-GB" sz="1100" dirty="0" err="1">
                          <a:effectLst/>
                        </a:rPr>
                        <a:t>Eumetsat</a:t>
                      </a:r>
                      <a:r>
                        <a:rPr lang="en-GB" sz="1100" dirty="0">
                          <a:effectLst/>
                        </a:rPr>
                        <a:t> METOP LSA-SAF ENDV110v2</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same as above/1.0 km</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M16-M35/10-Day integration</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14299072"/>
                  </a:ext>
                </a:extLst>
              </a:tr>
              <a:tr h="347186">
                <a:tc>
                  <a:txBody>
                    <a:bodyPr/>
                    <a:lstStyle/>
                    <a:p>
                      <a:pPr algn="l"/>
                      <a:r>
                        <a:rPr lang="en-GB" sz="1100">
                          <a:effectLst/>
                        </a:rPr>
                        <a:t>Eumetsat MSG LSA-SAF FRM</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dirty="0">
                          <a:effectLst/>
                        </a:rPr>
                        <a:t>same as above/3.3 km</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M16-M35/ Daily + 24/48/72h</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19275100"/>
                  </a:ext>
                </a:extLst>
              </a:tr>
              <a:tr h="347186">
                <a:tc>
                  <a:txBody>
                    <a:bodyPr/>
                    <a:lstStyle/>
                    <a:p>
                      <a:pPr algn="l"/>
                      <a:r>
                        <a:rPr lang="en-GB" sz="1100">
                          <a:effectLst/>
                        </a:rPr>
                        <a:t>Sicily CTR (Regional Technical Chart)</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dirty="0">
                          <a:effectLst/>
                        </a:rPr>
                        <a:t>same as above/10m</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a:effectLst/>
                        </a:rPr>
                        <a:t>Static, latest update (curr. 2018, exp. 2023)</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49347808"/>
                  </a:ext>
                </a:extLst>
              </a:tr>
              <a:tr h="347186">
                <a:tc>
                  <a:txBody>
                    <a:bodyPr/>
                    <a:lstStyle/>
                    <a:p>
                      <a:pPr algn="l"/>
                      <a:r>
                        <a:rPr lang="en-GB" sz="1100">
                          <a:effectLst/>
                        </a:rPr>
                        <a:t>Sicily Fire Danger (Regional Forest Corps)</a:t>
                      </a:r>
                      <a:endParaRPr lang="en-US"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dirty="0">
                          <a:effectLst/>
                        </a:rPr>
                        <a:t>same as above/1.0km</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r>
                        <a:rPr lang="en-GB" sz="1100" dirty="0">
                          <a:effectLst/>
                        </a:rPr>
                        <a:t>Static, latest update (</a:t>
                      </a:r>
                      <a:r>
                        <a:rPr lang="en-GB" sz="1100" dirty="0" err="1">
                          <a:effectLst/>
                        </a:rPr>
                        <a:t>curr</a:t>
                      </a:r>
                      <a:r>
                        <a:rPr lang="en-GB" sz="1100" dirty="0">
                          <a:effectLst/>
                        </a:rPr>
                        <a:t>. 2020, yearly update on ex-post basis)</a:t>
                      </a: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40145593"/>
                  </a:ext>
                </a:extLst>
              </a:tr>
            </a:tbl>
          </a:graphicData>
        </a:graphic>
      </p:graphicFrame>
      <p:pic>
        <p:nvPicPr>
          <p:cNvPr id="9" name="Picture 8">
            <a:extLst>
              <a:ext uri="{FF2B5EF4-FFF2-40B4-BE49-F238E27FC236}">
                <a16:creationId xmlns:a16="http://schemas.microsoft.com/office/drawing/2014/main" id="{7D7D2CB1-5A24-2EA0-0335-A837BB396571}"/>
              </a:ext>
            </a:extLst>
          </p:cNvPr>
          <p:cNvPicPr>
            <a:picLocks noChangeAspect="1"/>
          </p:cNvPicPr>
          <p:nvPr/>
        </p:nvPicPr>
        <p:blipFill>
          <a:blip r:embed="rId2"/>
          <a:stretch>
            <a:fillRect/>
          </a:stretch>
        </p:blipFill>
        <p:spPr>
          <a:xfrm>
            <a:off x="8538964" y="2482345"/>
            <a:ext cx="1937240" cy="1140730"/>
          </a:xfrm>
          <a:prstGeom prst="rect">
            <a:avLst/>
          </a:prstGeom>
        </p:spPr>
      </p:pic>
      <p:pic>
        <p:nvPicPr>
          <p:cNvPr id="10" name="Picture 9">
            <a:extLst>
              <a:ext uri="{FF2B5EF4-FFF2-40B4-BE49-F238E27FC236}">
                <a16:creationId xmlns:a16="http://schemas.microsoft.com/office/drawing/2014/main" id="{695F5EF9-1E0E-F510-0721-75483D0182D8}"/>
              </a:ext>
            </a:extLst>
          </p:cNvPr>
          <p:cNvPicPr>
            <a:picLocks noChangeAspect="1"/>
          </p:cNvPicPr>
          <p:nvPr/>
        </p:nvPicPr>
        <p:blipFill>
          <a:blip r:embed="rId3"/>
          <a:stretch>
            <a:fillRect/>
          </a:stretch>
        </p:blipFill>
        <p:spPr>
          <a:xfrm>
            <a:off x="8538964" y="5182971"/>
            <a:ext cx="2037020" cy="1140730"/>
          </a:xfrm>
          <a:prstGeom prst="rect">
            <a:avLst/>
          </a:prstGeom>
        </p:spPr>
      </p:pic>
      <p:pic>
        <p:nvPicPr>
          <p:cNvPr id="11" name="Picture 10">
            <a:extLst>
              <a:ext uri="{FF2B5EF4-FFF2-40B4-BE49-F238E27FC236}">
                <a16:creationId xmlns:a16="http://schemas.microsoft.com/office/drawing/2014/main" id="{1DE5F153-BD64-D29E-C2A8-A33D2B96DA6C}"/>
              </a:ext>
            </a:extLst>
          </p:cNvPr>
          <p:cNvPicPr>
            <a:picLocks noChangeAspect="1"/>
          </p:cNvPicPr>
          <p:nvPr/>
        </p:nvPicPr>
        <p:blipFill>
          <a:blip r:embed="rId4"/>
          <a:stretch>
            <a:fillRect/>
          </a:stretch>
        </p:blipFill>
        <p:spPr>
          <a:xfrm>
            <a:off x="10256684" y="3845840"/>
            <a:ext cx="1556846" cy="1140730"/>
          </a:xfrm>
          <a:prstGeom prst="rect">
            <a:avLst/>
          </a:prstGeom>
        </p:spPr>
      </p:pic>
    </p:spTree>
    <p:extLst>
      <p:ext uri="{BB962C8B-B14F-4D97-AF65-F5344CB8AC3E}">
        <p14:creationId xmlns:p14="http://schemas.microsoft.com/office/powerpoint/2010/main" val="3217953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67A0-EC0F-BE57-1F14-AF592A504804}"/>
              </a:ext>
            </a:extLst>
          </p:cNvPr>
          <p:cNvSpPr>
            <a:spLocks noGrp="1"/>
          </p:cNvSpPr>
          <p:nvPr>
            <p:ph type="title"/>
          </p:nvPr>
        </p:nvSpPr>
        <p:spPr/>
        <p:txBody>
          <a:bodyPr/>
          <a:lstStyle/>
          <a:p>
            <a:r>
              <a:rPr lang="en-US" dirty="0"/>
              <a:t>Platform usage – steps</a:t>
            </a:r>
          </a:p>
        </p:txBody>
      </p:sp>
      <p:sp>
        <p:nvSpPr>
          <p:cNvPr id="3" name="Content Placeholder 2">
            <a:extLst>
              <a:ext uri="{FF2B5EF4-FFF2-40B4-BE49-F238E27FC236}">
                <a16:creationId xmlns:a16="http://schemas.microsoft.com/office/drawing/2014/main" id="{263AD487-4F4A-51A0-3E54-BF3291976467}"/>
              </a:ext>
            </a:extLst>
          </p:cNvPr>
          <p:cNvSpPr>
            <a:spLocks noGrp="1"/>
          </p:cNvSpPr>
          <p:nvPr>
            <p:ph idx="1"/>
          </p:nvPr>
        </p:nvSpPr>
        <p:spPr/>
        <p:txBody>
          <a:bodyPr>
            <a:normAutofit fontScale="85000" lnSpcReduction="20000"/>
          </a:bodyPr>
          <a:lstStyle/>
          <a:p>
            <a:pPr marL="0" marR="0" algn="just"/>
            <a:r>
              <a:rPr lang="en-GB" sz="1800" b="1" dirty="0">
                <a:effectLst/>
                <a:latin typeface="Times New Roman" panose="02020603050405020304" pitchFamily="18" charset="0"/>
                <a:ea typeface="Times New Roman" panose="02020603050405020304" pitchFamily="18" charset="0"/>
              </a:rPr>
              <a:t>Work Flow Editor (WFE) is a design and configuration tool for the EO4EU platform.</a:t>
            </a:r>
            <a:r>
              <a:rPr lang="en-GB" sz="1800" dirty="0">
                <a:effectLst/>
                <a:latin typeface="Times New Roman" panose="02020603050405020304" pitchFamily="18" charset="0"/>
                <a:ea typeface="Times New Roman" panose="02020603050405020304" pitchFamily="18" charset="0"/>
              </a:rPr>
              <a:t> The purpose of the tool is to create parameterize personalized data processing workflows in terms of the components that the user wishes to include in the process and in the individual parameters that need to be entered at the component level.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rPr>
              <a:t>The design of a workflow follows the design logic of a single-path graph. </a:t>
            </a:r>
          </a:p>
          <a:p>
            <a:pPr marL="342900" marR="0" lvl="0" indent="-342900" algn="jus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rPr>
              <a:t>In the graph, the components are presented as nodes and the edges represent the flow of information from the output to the input of the next node. </a:t>
            </a:r>
          </a:p>
          <a:p>
            <a:pPr marL="342900" marR="0" lvl="0" indent="-342900" algn="jus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rPr>
              <a:t>The user, starting from the input node, which contains as meta-information the result from the user's query to the KG, places the available components in suffix order. </a:t>
            </a:r>
          </a:p>
          <a:p>
            <a:pPr marL="342900" marR="0" lvl="0" indent="-342900" algn="jus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rPr>
              <a:t>As terminal nodes it can use some of the available for presentation of the results such as graphs or AR/XR representation tools.</a:t>
            </a:r>
            <a:endParaRPr lang="en-US" sz="1800" dirty="0">
              <a:effectLst/>
              <a:latin typeface="Times New Roman" panose="02020603050405020304" pitchFamily="18" charset="0"/>
              <a:ea typeface="Times New Roman" panose="02020603050405020304" pitchFamily="18" charset="0"/>
            </a:endParaRPr>
          </a:p>
          <a:p>
            <a:pPr marL="0" marR="0" algn="just"/>
            <a:r>
              <a:rPr lang="en-GB" sz="1800" b="1" dirty="0">
                <a:effectLst/>
                <a:latin typeface="Times New Roman" panose="02020603050405020304" pitchFamily="18" charset="0"/>
                <a:ea typeface="Times New Roman" panose="02020603050405020304" pitchFamily="18" charset="0"/>
              </a:rPr>
              <a:t>The provision-manager</a:t>
            </a:r>
            <a:r>
              <a:rPr lang="en-GB" sz="1800" dirty="0">
                <a:effectLst/>
                <a:latin typeface="Times New Roman" panose="02020603050405020304" pitchFamily="18" charset="0"/>
                <a:ea typeface="Times New Roman" panose="02020603050405020304" pitchFamily="18" charset="0"/>
              </a:rPr>
              <a:t>, after receiving the workflow design (through Kafka), will begin the validation controls to examine the </a:t>
            </a:r>
            <a:r>
              <a:rPr lang="en-GB" sz="1800" dirty="0" err="1">
                <a:effectLst/>
                <a:latin typeface="Times New Roman" panose="02020603050405020304" pitchFamily="18" charset="0"/>
                <a:ea typeface="Times New Roman" panose="02020603050405020304" pitchFamily="18" charset="0"/>
              </a:rPr>
              <a:t>deployability</a:t>
            </a:r>
            <a:r>
              <a:rPr lang="en-GB" sz="1800" dirty="0">
                <a:effectLst/>
                <a:latin typeface="Times New Roman" panose="02020603050405020304" pitchFamily="18" charset="0"/>
                <a:ea typeface="Times New Roman" panose="02020603050405020304" pitchFamily="18" charset="0"/>
              </a:rPr>
              <a:t> of the flow.</a:t>
            </a:r>
            <a:endParaRPr lang="en-US" sz="1800" dirty="0">
              <a:effectLst/>
              <a:latin typeface="Times New Roman" panose="02020603050405020304" pitchFamily="18" charset="0"/>
              <a:ea typeface="Times New Roman" panose="02020603050405020304" pitchFamily="18" charset="0"/>
            </a:endParaRPr>
          </a:p>
          <a:p>
            <a:pPr marL="342900" marR="0" lvl="0" indent="-342900" algn="jus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rPr>
              <a:t>A long cycle of definition provides to the cluster the needed information for the independence of the flow.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rPr>
              <a:t>Unique IDs provided as reference names of the cluster objects and the UUID of the namespace are the single point of true for the pipeline.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rPr>
              <a:t>Before any deployment the provision-service executes a CI/CD pipeline request to the EO4EU GitLab creating this way the new imported function for the </a:t>
            </a:r>
            <a:r>
              <a:rPr lang="en-GB" sz="1800" dirty="0" err="1">
                <a:effectLst/>
                <a:latin typeface="Times New Roman" panose="02020603050405020304" pitchFamily="18" charset="0"/>
                <a:ea typeface="Times New Roman" panose="02020603050405020304" pitchFamily="18" charset="0"/>
              </a:rPr>
              <a:t>FaaS</a:t>
            </a:r>
            <a:r>
              <a:rPr lang="en-GB" sz="1800" dirty="0">
                <a:effectLst/>
                <a:latin typeface="Times New Roman" panose="02020603050405020304" pitchFamily="18" charset="0"/>
                <a:ea typeface="Times New Roman" panose="02020603050405020304" pitchFamily="18" charset="0"/>
              </a:rPr>
              <a:t> (serverless) instance.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rPr>
              <a:t>Leveraging the monitor capabilities of the pipeline process (build, push to registry) as soon as the process ends, provision service will send the deployment </a:t>
            </a:r>
            <a:r>
              <a:rPr lang="en-GB" sz="1800" dirty="0" err="1">
                <a:effectLst/>
                <a:latin typeface="Times New Roman" panose="02020603050405020304" pitchFamily="18" charset="0"/>
                <a:ea typeface="Times New Roman" panose="02020603050405020304" pitchFamily="18" charset="0"/>
              </a:rPr>
              <a:t>yaml</a:t>
            </a:r>
            <a:r>
              <a:rPr lang="en-GB" sz="1800" dirty="0">
                <a:effectLst/>
                <a:latin typeface="Times New Roman" panose="02020603050405020304" pitchFamily="18" charset="0"/>
                <a:ea typeface="Times New Roman" panose="02020603050405020304" pitchFamily="18" charset="0"/>
              </a:rPr>
              <a:t> to the cluster.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C4B3F09A-8FBB-AF92-2EE7-2D09C81D9ADB}"/>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5" name="Footer Placeholder 4">
            <a:extLst>
              <a:ext uri="{FF2B5EF4-FFF2-40B4-BE49-F238E27FC236}">
                <a16:creationId xmlns:a16="http://schemas.microsoft.com/office/drawing/2014/main" id="{7295AD7B-554E-81D5-EDD8-3EA8113BB278}"/>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4C50CCE-E660-2F07-4381-A6A19D868E74}"/>
              </a:ext>
            </a:extLst>
          </p:cNvPr>
          <p:cNvSpPr>
            <a:spLocks noGrp="1"/>
          </p:cNvSpPr>
          <p:nvPr>
            <p:ph type="sldNum" sz="quarter" idx="12"/>
          </p:nvPr>
        </p:nvSpPr>
        <p:spPr/>
        <p:txBody>
          <a:bodyPr/>
          <a:lstStyle/>
          <a:p>
            <a:fld id="{345175DA-277F-B548-B500-1BF71FE23091}" type="slidenum">
              <a:rPr lang="it-IT" smtClean="0"/>
              <a:pPr/>
              <a:t>27</a:t>
            </a:fld>
            <a:endParaRPr lang="it-IT"/>
          </a:p>
        </p:txBody>
      </p:sp>
    </p:spTree>
    <p:extLst>
      <p:ext uri="{BB962C8B-B14F-4D97-AF65-F5344CB8AC3E}">
        <p14:creationId xmlns:p14="http://schemas.microsoft.com/office/powerpoint/2010/main" val="1409734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88C805-9116-8588-5FC0-3C34E35464FE}"/>
              </a:ext>
            </a:extLst>
          </p:cNvPr>
          <p:cNvSpPr>
            <a:spLocks noGrp="1"/>
          </p:cNvSpPr>
          <p:nvPr>
            <p:ph idx="1"/>
          </p:nvPr>
        </p:nvSpPr>
        <p:spPr/>
        <p:txBody>
          <a:bodyPr>
            <a:normAutofit fontScale="92500" lnSpcReduction="20000"/>
          </a:bodyPr>
          <a:lstStyle/>
          <a:p>
            <a:pPr marL="0" marR="0" algn="just"/>
            <a:r>
              <a:rPr lang="en-GB" sz="1800" dirty="0">
                <a:effectLst/>
                <a:latin typeface="Times New Roman" panose="02020603050405020304" pitchFamily="18" charset="0"/>
                <a:ea typeface="Times New Roman" panose="02020603050405020304" pitchFamily="18" charset="0"/>
              </a:rPr>
              <a:t>One deployment after another will begin to instantiate providing the ingredients for the flow. Core components is </a:t>
            </a:r>
            <a:r>
              <a:rPr lang="en-GB" sz="1800" b="1" dirty="0">
                <a:effectLst/>
                <a:latin typeface="Times New Roman" panose="02020603050405020304" pitchFamily="18" charset="0"/>
                <a:ea typeface="Times New Roman" panose="02020603050405020304" pitchFamily="18" charset="0"/>
              </a:rPr>
              <a:t>the pre-processor</a:t>
            </a:r>
            <a:r>
              <a:rPr lang="en-GB" sz="1800" dirty="0">
                <a:effectLst/>
                <a:latin typeface="Times New Roman" panose="02020603050405020304" pitchFamily="18" charset="0"/>
                <a:ea typeface="Times New Roman" panose="02020603050405020304" pitchFamily="18" charset="0"/>
              </a:rPr>
              <a:t> that downloads the datasets according to the request script provided by the KG. These datasets stored in a uniquely created S3 bucket for the workflow are now available for further processing. </a:t>
            </a:r>
            <a:endParaRPr lang="en-US" sz="1800" dirty="0">
              <a:effectLst/>
              <a:latin typeface="Times New Roman" panose="02020603050405020304" pitchFamily="18" charset="0"/>
              <a:ea typeface="Times New Roman" panose="02020603050405020304" pitchFamily="18" charset="0"/>
            </a:endParaRPr>
          </a:p>
          <a:p>
            <a:pPr marL="0" marR="0" algn="just"/>
            <a:r>
              <a:rPr lang="en-GB" sz="1800" dirty="0">
                <a:effectLst/>
                <a:latin typeface="Times New Roman" panose="02020603050405020304" pitchFamily="18" charset="0"/>
                <a:ea typeface="Times New Roman" panose="02020603050405020304" pitchFamily="18" charset="0"/>
              </a:rPr>
              <a:t>The </a:t>
            </a:r>
            <a:r>
              <a:rPr lang="en-GB" sz="1800" b="1" dirty="0">
                <a:effectLst/>
                <a:latin typeface="Times New Roman" panose="02020603050405020304" pitchFamily="18" charset="0"/>
                <a:ea typeface="Times New Roman" panose="02020603050405020304" pitchFamily="18" charset="0"/>
              </a:rPr>
              <a:t>Fusion Engine</a:t>
            </a:r>
            <a:r>
              <a:rPr lang="en-GB" sz="1800" dirty="0">
                <a:effectLst/>
                <a:latin typeface="Times New Roman" panose="02020603050405020304" pitchFamily="18" charset="0"/>
                <a:ea typeface="Times New Roman" panose="02020603050405020304" pitchFamily="18" charset="0"/>
              </a:rPr>
              <a:t> implementing in a dynamic manner the A algorithm will provide in a separate S3 folder new refined products. </a:t>
            </a:r>
            <a:endParaRPr lang="en-US" sz="1800" dirty="0">
              <a:effectLst/>
              <a:latin typeface="Times New Roman" panose="02020603050405020304" pitchFamily="18" charset="0"/>
              <a:ea typeface="Times New Roman" panose="02020603050405020304" pitchFamily="18" charset="0"/>
            </a:endParaRPr>
          </a:p>
          <a:p>
            <a:pPr marL="0" marR="0" algn="just"/>
            <a:r>
              <a:rPr lang="en-GB" sz="1800" dirty="0">
                <a:effectLst/>
                <a:latin typeface="Times New Roman" panose="02020603050405020304" pitchFamily="18" charset="0"/>
                <a:ea typeface="Times New Roman" panose="02020603050405020304" pitchFamily="18" charset="0"/>
              </a:rPr>
              <a:t>Subsequently, the </a:t>
            </a:r>
            <a:r>
              <a:rPr lang="en-GB" sz="1800" b="1" dirty="0">
                <a:effectLst/>
                <a:latin typeface="Times New Roman" panose="02020603050405020304" pitchFamily="18" charset="0"/>
                <a:ea typeface="Times New Roman" panose="02020603050405020304" pitchFamily="18" charset="0"/>
              </a:rPr>
              <a:t>ML engine</a:t>
            </a:r>
            <a:r>
              <a:rPr lang="en-GB" sz="1800" dirty="0">
                <a:effectLst/>
                <a:latin typeface="Times New Roman" panose="02020603050405020304" pitchFamily="18" charset="0"/>
                <a:ea typeface="Times New Roman" panose="02020603050405020304" pitchFamily="18" charset="0"/>
              </a:rPr>
              <a:t> will take over in processing the data, providing a meaningful output (based on user requirements). </a:t>
            </a:r>
          </a:p>
          <a:p>
            <a:pPr marL="0" marR="0" algn="just"/>
            <a:r>
              <a:rPr lang="en-GB" sz="1800" dirty="0">
                <a:effectLst/>
                <a:latin typeface="Times New Roman" panose="02020603050405020304" pitchFamily="18" charset="0"/>
                <a:ea typeface="Times New Roman" panose="02020603050405020304" pitchFamily="18" charset="0"/>
              </a:rPr>
              <a:t>In the end of the data processing cycle, a </a:t>
            </a:r>
            <a:r>
              <a:rPr lang="en-GB" sz="1800" b="1" dirty="0" err="1">
                <a:effectLst/>
                <a:latin typeface="Times New Roman" panose="02020603050405020304" pitchFamily="18" charset="0"/>
                <a:ea typeface="Times New Roman" panose="02020603050405020304" pitchFamily="18" charset="0"/>
              </a:rPr>
              <a:t>FaaS</a:t>
            </a:r>
            <a:r>
              <a:rPr lang="en-GB" sz="1800" b="1" dirty="0">
                <a:effectLst/>
                <a:latin typeface="Times New Roman" panose="02020603050405020304" pitchFamily="18" charset="0"/>
                <a:ea typeface="Times New Roman" panose="02020603050405020304" pitchFamily="18" charset="0"/>
              </a:rPr>
              <a:t> function</a:t>
            </a:r>
            <a:r>
              <a:rPr lang="en-GB" sz="1800" dirty="0">
                <a:effectLst/>
                <a:latin typeface="Times New Roman" panose="02020603050405020304" pitchFamily="18" charset="0"/>
                <a:ea typeface="Times New Roman" panose="02020603050405020304" pitchFamily="18" charset="0"/>
              </a:rPr>
              <a:t> is already deployed to the cluster and waits to micro-process according to user's needs. Serverless functionality directly communicating with the S3 stored data providing speed process on demand without wasting resources. Finally,  the </a:t>
            </a:r>
            <a:r>
              <a:rPr lang="en-GB" sz="1800" b="1" dirty="0">
                <a:effectLst/>
                <a:latin typeface="Times New Roman" panose="02020603050405020304" pitchFamily="18" charset="0"/>
                <a:ea typeface="Times New Roman" panose="02020603050405020304" pitchFamily="18" charset="0"/>
              </a:rPr>
              <a:t>post-processor</a:t>
            </a:r>
            <a:r>
              <a:rPr lang="en-GB" sz="1800" dirty="0">
                <a:effectLst/>
                <a:latin typeface="Times New Roman" panose="02020603050405020304" pitchFamily="18" charset="0"/>
                <a:ea typeface="Times New Roman" panose="02020603050405020304" pitchFamily="18" charset="0"/>
              </a:rPr>
              <a:t> will seek the non image information to add them in the workflow ELS instance making aggregation and visualization process of the front-end easy.</a:t>
            </a:r>
            <a:endParaRPr lang="en-US" sz="1800" dirty="0">
              <a:effectLst/>
              <a:latin typeface="Times New Roman" panose="02020603050405020304" pitchFamily="18" charset="0"/>
              <a:ea typeface="Times New Roman" panose="02020603050405020304" pitchFamily="18" charset="0"/>
            </a:endParaRPr>
          </a:p>
          <a:p>
            <a:pPr marL="0" marR="0" algn="just"/>
            <a:r>
              <a:rPr lang="en-GB" sz="1800" dirty="0">
                <a:effectLst/>
                <a:latin typeface="Times New Roman" panose="02020603050405020304" pitchFamily="18" charset="0"/>
                <a:ea typeface="Times New Roman" panose="02020603050405020304" pitchFamily="18" charset="0"/>
              </a:rPr>
              <a:t>Finally, the user is now able to:</a:t>
            </a:r>
            <a:endParaRPr lang="en-US" sz="1800" dirty="0">
              <a:effectLst/>
              <a:latin typeface="Times New Roman" panose="02020603050405020304" pitchFamily="18" charset="0"/>
              <a:ea typeface="Times New Roman" panose="02020603050405020304" pitchFamily="18" charset="0"/>
            </a:endParaRPr>
          </a:p>
          <a:p>
            <a:pPr marL="342900" marR="0" lvl="0" indent="-342900" algn="jus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rPr>
              <a:t>Produce valuable data visualizations (charts, graphs, pies, GIS like view of the data etc) and validate the quality of the produced  data.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rPr>
              <a:t>Use this data to create a new workflow with his/her data.</a:t>
            </a:r>
            <a:endParaRPr lang="en-US"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If the eo4eu CLI/API produced data can be directly injected in the downstream applications </a:t>
            </a:r>
            <a:endParaRPr lang="en-US" dirty="0"/>
          </a:p>
        </p:txBody>
      </p:sp>
      <p:sp>
        <p:nvSpPr>
          <p:cNvPr id="4" name="Date Placeholder 3">
            <a:extLst>
              <a:ext uri="{FF2B5EF4-FFF2-40B4-BE49-F238E27FC236}">
                <a16:creationId xmlns:a16="http://schemas.microsoft.com/office/drawing/2014/main" id="{10064ADC-BB90-201D-BBE0-F24E9FEC48E9}"/>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5" name="Footer Placeholder 4">
            <a:extLst>
              <a:ext uri="{FF2B5EF4-FFF2-40B4-BE49-F238E27FC236}">
                <a16:creationId xmlns:a16="http://schemas.microsoft.com/office/drawing/2014/main" id="{B19108E9-133A-CFA3-3AFC-45605BA3721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1E6CCDB-88FA-4DF2-93BC-E0AF56F6DE8A}"/>
              </a:ext>
            </a:extLst>
          </p:cNvPr>
          <p:cNvSpPr>
            <a:spLocks noGrp="1"/>
          </p:cNvSpPr>
          <p:nvPr>
            <p:ph type="sldNum" sz="quarter" idx="12"/>
          </p:nvPr>
        </p:nvSpPr>
        <p:spPr/>
        <p:txBody>
          <a:bodyPr/>
          <a:lstStyle/>
          <a:p>
            <a:fld id="{345175DA-277F-B548-B500-1BF71FE23091}" type="slidenum">
              <a:rPr lang="it-IT" smtClean="0"/>
              <a:pPr/>
              <a:t>28</a:t>
            </a:fld>
            <a:endParaRPr lang="it-IT"/>
          </a:p>
        </p:txBody>
      </p:sp>
      <p:sp>
        <p:nvSpPr>
          <p:cNvPr id="7" name="Title 1">
            <a:extLst>
              <a:ext uri="{FF2B5EF4-FFF2-40B4-BE49-F238E27FC236}">
                <a16:creationId xmlns:a16="http://schemas.microsoft.com/office/drawing/2014/main" id="{71432085-92E3-BFA1-852E-9996C6DC3638}"/>
              </a:ext>
            </a:extLst>
          </p:cNvPr>
          <p:cNvSpPr>
            <a:spLocks noGrp="1"/>
          </p:cNvSpPr>
          <p:nvPr>
            <p:ph type="title"/>
          </p:nvPr>
        </p:nvSpPr>
        <p:spPr>
          <a:xfrm>
            <a:off x="833438" y="798513"/>
            <a:ext cx="10515600" cy="981075"/>
          </a:xfrm>
        </p:spPr>
        <p:txBody>
          <a:bodyPr/>
          <a:lstStyle/>
          <a:p>
            <a:r>
              <a:rPr lang="en-US" dirty="0"/>
              <a:t>Platform usage – steps</a:t>
            </a:r>
          </a:p>
        </p:txBody>
      </p:sp>
    </p:spTree>
    <p:extLst>
      <p:ext uri="{BB962C8B-B14F-4D97-AF65-F5344CB8AC3E}">
        <p14:creationId xmlns:p14="http://schemas.microsoft.com/office/powerpoint/2010/main" val="3012607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3EF7-80D4-46A7-74EB-B17935BD676F}"/>
              </a:ext>
            </a:extLst>
          </p:cNvPr>
          <p:cNvSpPr>
            <a:spLocks noGrp="1"/>
          </p:cNvSpPr>
          <p:nvPr>
            <p:ph type="title"/>
          </p:nvPr>
        </p:nvSpPr>
        <p:spPr/>
        <p:txBody>
          <a:bodyPr/>
          <a:lstStyle/>
          <a:p>
            <a:r>
              <a:rPr lang="en-US" dirty="0"/>
              <a:t>Fusion Engine</a:t>
            </a:r>
            <a:endParaRPr lang="en-GR" sz="1800" dirty="0"/>
          </a:p>
        </p:txBody>
      </p:sp>
      <p:sp>
        <p:nvSpPr>
          <p:cNvPr id="3" name="Content Placeholder 2">
            <a:extLst>
              <a:ext uri="{FF2B5EF4-FFF2-40B4-BE49-F238E27FC236}">
                <a16:creationId xmlns:a16="http://schemas.microsoft.com/office/drawing/2014/main" id="{FB508D09-165E-5B70-5862-3714E0E4CAE7}"/>
              </a:ext>
            </a:extLst>
          </p:cNvPr>
          <p:cNvSpPr>
            <a:spLocks noGrp="1"/>
          </p:cNvSpPr>
          <p:nvPr>
            <p:ph idx="1"/>
          </p:nvPr>
        </p:nvSpPr>
        <p:spPr>
          <a:xfrm>
            <a:off x="561612" y="1669849"/>
            <a:ext cx="10510615" cy="1252035"/>
          </a:xfrm>
        </p:spPr>
        <p:txBody>
          <a:bodyPr/>
          <a:lstStyle/>
          <a:p>
            <a:pPr lvl="1"/>
            <a:r>
              <a:rPr lang="en-US" dirty="0"/>
              <a:t>Data processing models are combined through the fusion engine subject to the control of the Domain Specific Language (DSL). </a:t>
            </a:r>
          </a:p>
          <a:p>
            <a:endParaRPr lang="en-GR" dirty="0"/>
          </a:p>
        </p:txBody>
      </p:sp>
      <p:sp>
        <p:nvSpPr>
          <p:cNvPr id="4" name="Date Placeholder 3">
            <a:extLst>
              <a:ext uri="{FF2B5EF4-FFF2-40B4-BE49-F238E27FC236}">
                <a16:creationId xmlns:a16="http://schemas.microsoft.com/office/drawing/2014/main" id="{F4BA99EA-19DF-69E8-4787-4D6E24CD9295}"/>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6B772000-F17C-75E0-B3AC-D9CF9363FC6D}"/>
              </a:ext>
            </a:extLst>
          </p:cNvPr>
          <p:cNvSpPr>
            <a:spLocks noGrp="1"/>
          </p:cNvSpPr>
          <p:nvPr>
            <p:ph type="sldNum" sz="quarter" idx="12"/>
          </p:nvPr>
        </p:nvSpPr>
        <p:spPr/>
        <p:txBody>
          <a:bodyPr/>
          <a:lstStyle/>
          <a:p>
            <a:fld id="{345175DA-277F-B548-B500-1BF71FE23091}" type="slidenum">
              <a:rPr lang="it-IT" smtClean="0"/>
              <a:pPr/>
              <a:t>29</a:t>
            </a:fld>
            <a:endParaRPr lang="it-IT"/>
          </a:p>
        </p:txBody>
      </p:sp>
      <p:pic>
        <p:nvPicPr>
          <p:cNvPr id="11" name="Graphic 10" descr="Box with solid fill">
            <a:extLst>
              <a:ext uri="{FF2B5EF4-FFF2-40B4-BE49-F238E27FC236}">
                <a16:creationId xmlns:a16="http://schemas.microsoft.com/office/drawing/2014/main" id="{CBACB8BE-D7A6-6E5E-2480-A189B58EF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0168" y="3556177"/>
            <a:ext cx="2034944" cy="2034944"/>
          </a:xfrm>
          <a:prstGeom prst="rect">
            <a:avLst/>
          </a:prstGeom>
        </p:spPr>
      </p:pic>
      <p:pic>
        <p:nvPicPr>
          <p:cNvPr id="14" name="Graphic 13" descr="Users with solid fill">
            <a:extLst>
              <a:ext uri="{FF2B5EF4-FFF2-40B4-BE49-F238E27FC236}">
                <a16:creationId xmlns:a16="http://schemas.microsoft.com/office/drawing/2014/main" id="{F9AB71DC-B0EB-A41C-81B0-6D07745201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694" y="3751428"/>
            <a:ext cx="1742909" cy="1742909"/>
          </a:xfrm>
          <a:prstGeom prst="rect">
            <a:avLst/>
          </a:prstGeom>
        </p:spPr>
      </p:pic>
      <p:sp>
        <p:nvSpPr>
          <p:cNvPr id="15" name="TextBox 14">
            <a:extLst>
              <a:ext uri="{FF2B5EF4-FFF2-40B4-BE49-F238E27FC236}">
                <a16:creationId xmlns:a16="http://schemas.microsoft.com/office/drawing/2014/main" id="{494C7C08-55F2-772F-525F-5EC601AAFBE4}"/>
              </a:ext>
            </a:extLst>
          </p:cNvPr>
          <p:cNvSpPr txBox="1"/>
          <p:nvPr/>
        </p:nvSpPr>
        <p:spPr>
          <a:xfrm>
            <a:off x="742142" y="4709696"/>
            <a:ext cx="1529542" cy="369332"/>
          </a:xfrm>
          <a:prstGeom prst="rect">
            <a:avLst/>
          </a:prstGeom>
          <a:noFill/>
        </p:spPr>
        <p:txBody>
          <a:bodyPr wrap="square" rtlCol="0">
            <a:spAutoFit/>
          </a:bodyPr>
          <a:lstStyle/>
          <a:p>
            <a:r>
              <a:rPr lang="en-GR" dirty="0"/>
              <a:t>Users</a:t>
            </a:r>
          </a:p>
        </p:txBody>
      </p:sp>
      <p:sp>
        <p:nvSpPr>
          <p:cNvPr id="17" name="TextBox 16">
            <a:extLst>
              <a:ext uri="{FF2B5EF4-FFF2-40B4-BE49-F238E27FC236}">
                <a16:creationId xmlns:a16="http://schemas.microsoft.com/office/drawing/2014/main" id="{5B93C289-3F28-2F23-00C7-8DAC4534AB11}"/>
              </a:ext>
            </a:extLst>
          </p:cNvPr>
          <p:cNvSpPr txBox="1"/>
          <p:nvPr/>
        </p:nvSpPr>
        <p:spPr>
          <a:xfrm>
            <a:off x="2159572" y="5552553"/>
            <a:ext cx="2743200" cy="369332"/>
          </a:xfrm>
          <a:prstGeom prst="rect">
            <a:avLst/>
          </a:prstGeom>
          <a:noFill/>
        </p:spPr>
        <p:txBody>
          <a:bodyPr wrap="square" rtlCol="0">
            <a:spAutoFit/>
          </a:bodyPr>
          <a:lstStyle/>
          <a:p>
            <a:r>
              <a:rPr lang="en-GR" dirty="0"/>
              <a:t>Fusion Models</a:t>
            </a:r>
          </a:p>
        </p:txBody>
      </p:sp>
      <p:grpSp>
        <p:nvGrpSpPr>
          <p:cNvPr id="27" name="Group 26">
            <a:extLst>
              <a:ext uri="{FF2B5EF4-FFF2-40B4-BE49-F238E27FC236}">
                <a16:creationId xmlns:a16="http://schemas.microsoft.com/office/drawing/2014/main" id="{224DEA46-818C-C56C-8E65-236EF5B84137}"/>
              </a:ext>
            </a:extLst>
          </p:cNvPr>
          <p:cNvGrpSpPr/>
          <p:nvPr/>
        </p:nvGrpSpPr>
        <p:grpSpPr>
          <a:xfrm>
            <a:off x="6569826" y="3784495"/>
            <a:ext cx="4715258" cy="443473"/>
            <a:chOff x="6633556" y="3767288"/>
            <a:chExt cx="4715258" cy="443473"/>
          </a:xfrm>
        </p:grpSpPr>
        <p:cxnSp>
          <p:nvCxnSpPr>
            <p:cNvPr id="21" name="Straight Connector 20">
              <a:extLst>
                <a:ext uri="{FF2B5EF4-FFF2-40B4-BE49-F238E27FC236}">
                  <a16:creationId xmlns:a16="http://schemas.microsoft.com/office/drawing/2014/main" id="{45237723-9233-A24E-C7AB-85B842A81E97}"/>
                </a:ext>
              </a:extLst>
            </p:cNvPr>
            <p:cNvCxnSpPr/>
            <p:nvPr/>
          </p:nvCxnSpPr>
          <p:spPr>
            <a:xfrm>
              <a:off x="6633556" y="3940233"/>
              <a:ext cx="4715258"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3BB8042-6312-A7FD-B12B-57BE83282D7E}"/>
                </a:ext>
              </a:extLst>
            </p:cNvPr>
            <p:cNvSpPr/>
            <p:nvPr/>
          </p:nvSpPr>
          <p:spPr>
            <a:xfrm>
              <a:off x="7015944" y="3778249"/>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3" name="Oval 22">
              <a:extLst>
                <a:ext uri="{FF2B5EF4-FFF2-40B4-BE49-F238E27FC236}">
                  <a16:creationId xmlns:a16="http://schemas.microsoft.com/office/drawing/2014/main" id="{50BFD46E-3BDA-AE54-7D8A-686961FEC423}"/>
                </a:ext>
              </a:extLst>
            </p:cNvPr>
            <p:cNvSpPr/>
            <p:nvPr/>
          </p:nvSpPr>
          <p:spPr>
            <a:xfrm>
              <a:off x="7836583" y="3767288"/>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4" name="Oval 23">
              <a:extLst>
                <a:ext uri="{FF2B5EF4-FFF2-40B4-BE49-F238E27FC236}">
                  <a16:creationId xmlns:a16="http://schemas.microsoft.com/office/drawing/2014/main" id="{953B7C82-EEC2-D975-D26B-6FE3967785A6}"/>
                </a:ext>
              </a:extLst>
            </p:cNvPr>
            <p:cNvSpPr/>
            <p:nvPr/>
          </p:nvSpPr>
          <p:spPr>
            <a:xfrm>
              <a:off x="8684485" y="3776051"/>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5" name="Oval 24">
              <a:extLst>
                <a:ext uri="{FF2B5EF4-FFF2-40B4-BE49-F238E27FC236}">
                  <a16:creationId xmlns:a16="http://schemas.microsoft.com/office/drawing/2014/main" id="{364938D1-C7EE-8F91-A9C7-1EA9F8414B1C}"/>
                </a:ext>
              </a:extLst>
            </p:cNvPr>
            <p:cNvSpPr/>
            <p:nvPr/>
          </p:nvSpPr>
          <p:spPr>
            <a:xfrm>
              <a:off x="9582262" y="3778249"/>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6" name="Oval 25">
              <a:extLst>
                <a:ext uri="{FF2B5EF4-FFF2-40B4-BE49-F238E27FC236}">
                  <a16:creationId xmlns:a16="http://schemas.microsoft.com/office/drawing/2014/main" id="{60BFC493-B66E-0C8D-6A65-81B090CDCBF6}"/>
                </a:ext>
              </a:extLst>
            </p:cNvPr>
            <p:cNvSpPr/>
            <p:nvPr/>
          </p:nvSpPr>
          <p:spPr>
            <a:xfrm>
              <a:off x="10460036" y="3776051"/>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28" name="Group 27">
            <a:extLst>
              <a:ext uri="{FF2B5EF4-FFF2-40B4-BE49-F238E27FC236}">
                <a16:creationId xmlns:a16="http://schemas.microsoft.com/office/drawing/2014/main" id="{38E134CD-6383-000C-06D3-2FE7BA4DDBBF}"/>
              </a:ext>
            </a:extLst>
          </p:cNvPr>
          <p:cNvGrpSpPr/>
          <p:nvPr/>
        </p:nvGrpSpPr>
        <p:grpSpPr>
          <a:xfrm>
            <a:off x="6553203" y="4551450"/>
            <a:ext cx="4715258" cy="443473"/>
            <a:chOff x="6633556" y="3767288"/>
            <a:chExt cx="4715258" cy="443473"/>
          </a:xfrm>
          <a:solidFill>
            <a:schemeClr val="accent2"/>
          </a:solidFill>
        </p:grpSpPr>
        <p:cxnSp>
          <p:nvCxnSpPr>
            <p:cNvPr id="29" name="Straight Connector 28">
              <a:extLst>
                <a:ext uri="{FF2B5EF4-FFF2-40B4-BE49-F238E27FC236}">
                  <a16:creationId xmlns:a16="http://schemas.microsoft.com/office/drawing/2014/main" id="{E7106375-A6DB-0EB6-C4E2-DE6B5D9CBAE5}"/>
                </a:ext>
              </a:extLst>
            </p:cNvPr>
            <p:cNvCxnSpPr/>
            <p:nvPr/>
          </p:nvCxnSpPr>
          <p:spPr>
            <a:xfrm>
              <a:off x="6633556" y="3940233"/>
              <a:ext cx="4715258" cy="0"/>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19B29D2-7791-4FFF-DFE3-02AF6D16BCB4}"/>
                </a:ext>
              </a:extLst>
            </p:cNvPr>
            <p:cNvSpPr/>
            <p:nvPr/>
          </p:nvSpPr>
          <p:spPr>
            <a:xfrm>
              <a:off x="7015944" y="3778249"/>
              <a:ext cx="432262" cy="432512"/>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1" name="Oval 30">
              <a:extLst>
                <a:ext uri="{FF2B5EF4-FFF2-40B4-BE49-F238E27FC236}">
                  <a16:creationId xmlns:a16="http://schemas.microsoft.com/office/drawing/2014/main" id="{2653BE4D-C964-76AB-DB48-A3C573651A73}"/>
                </a:ext>
              </a:extLst>
            </p:cNvPr>
            <p:cNvSpPr/>
            <p:nvPr/>
          </p:nvSpPr>
          <p:spPr>
            <a:xfrm>
              <a:off x="7836583" y="3767288"/>
              <a:ext cx="432262" cy="432512"/>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2" name="Oval 31">
              <a:extLst>
                <a:ext uri="{FF2B5EF4-FFF2-40B4-BE49-F238E27FC236}">
                  <a16:creationId xmlns:a16="http://schemas.microsoft.com/office/drawing/2014/main" id="{2728D94E-5913-D8C1-AEB8-A586740B37D1}"/>
                </a:ext>
              </a:extLst>
            </p:cNvPr>
            <p:cNvSpPr/>
            <p:nvPr/>
          </p:nvSpPr>
          <p:spPr>
            <a:xfrm>
              <a:off x="8684485" y="3776051"/>
              <a:ext cx="432262" cy="432512"/>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3" name="Oval 32">
              <a:extLst>
                <a:ext uri="{FF2B5EF4-FFF2-40B4-BE49-F238E27FC236}">
                  <a16:creationId xmlns:a16="http://schemas.microsoft.com/office/drawing/2014/main" id="{F3745157-DCCC-EA7B-D9F8-30BB21151BA0}"/>
                </a:ext>
              </a:extLst>
            </p:cNvPr>
            <p:cNvSpPr/>
            <p:nvPr/>
          </p:nvSpPr>
          <p:spPr>
            <a:xfrm>
              <a:off x="9582262" y="3778249"/>
              <a:ext cx="432262" cy="432512"/>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4" name="Oval 33">
              <a:extLst>
                <a:ext uri="{FF2B5EF4-FFF2-40B4-BE49-F238E27FC236}">
                  <a16:creationId xmlns:a16="http://schemas.microsoft.com/office/drawing/2014/main" id="{5D550854-17A6-1685-9B0A-ED3B6170AD08}"/>
                </a:ext>
              </a:extLst>
            </p:cNvPr>
            <p:cNvSpPr/>
            <p:nvPr/>
          </p:nvSpPr>
          <p:spPr>
            <a:xfrm>
              <a:off x="10460036" y="3776051"/>
              <a:ext cx="432262" cy="432512"/>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35" name="Group 34">
            <a:extLst>
              <a:ext uri="{FF2B5EF4-FFF2-40B4-BE49-F238E27FC236}">
                <a16:creationId xmlns:a16="http://schemas.microsoft.com/office/drawing/2014/main" id="{C360AA09-7BFB-55BC-C73F-53477FF25F79}"/>
              </a:ext>
            </a:extLst>
          </p:cNvPr>
          <p:cNvGrpSpPr/>
          <p:nvPr/>
        </p:nvGrpSpPr>
        <p:grpSpPr>
          <a:xfrm>
            <a:off x="6569826" y="5366102"/>
            <a:ext cx="4715258" cy="443473"/>
            <a:chOff x="6633556" y="3767288"/>
            <a:chExt cx="4715258" cy="443473"/>
          </a:xfrm>
          <a:solidFill>
            <a:schemeClr val="accent6"/>
          </a:solidFill>
        </p:grpSpPr>
        <p:cxnSp>
          <p:nvCxnSpPr>
            <p:cNvPr id="36" name="Straight Connector 35">
              <a:extLst>
                <a:ext uri="{FF2B5EF4-FFF2-40B4-BE49-F238E27FC236}">
                  <a16:creationId xmlns:a16="http://schemas.microsoft.com/office/drawing/2014/main" id="{2E6227CB-0C2F-F1C0-0BE0-086FE4DEEF40}"/>
                </a:ext>
              </a:extLst>
            </p:cNvPr>
            <p:cNvCxnSpPr/>
            <p:nvPr/>
          </p:nvCxnSpPr>
          <p:spPr>
            <a:xfrm>
              <a:off x="6633556" y="3940233"/>
              <a:ext cx="4715258" cy="0"/>
            </a:xfrm>
            <a:prstGeom prst="line">
              <a:avLst/>
            </a:prstGeom>
            <a:grpFill/>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81139E8-98FD-08CD-E2F4-DC2C74FC7286}"/>
                </a:ext>
              </a:extLst>
            </p:cNvPr>
            <p:cNvSpPr/>
            <p:nvPr/>
          </p:nvSpPr>
          <p:spPr>
            <a:xfrm>
              <a:off x="7015944" y="3778249"/>
              <a:ext cx="432262" cy="43251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8" name="Oval 37">
              <a:extLst>
                <a:ext uri="{FF2B5EF4-FFF2-40B4-BE49-F238E27FC236}">
                  <a16:creationId xmlns:a16="http://schemas.microsoft.com/office/drawing/2014/main" id="{E43B419C-7F96-1C3D-56D2-CBEB63603170}"/>
                </a:ext>
              </a:extLst>
            </p:cNvPr>
            <p:cNvSpPr/>
            <p:nvPr/>
          </p:nvSpPr>
          <p:spPr>
            <a:xfrm>
              <a:off x="7836583" y="3767288"/>
              <a:ext cx="432262" cy="43251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9" name="Oval 38">
              <a:extLst>
                <a:ext uri="{FF2B5EF4-FFF2-40B4-BE49-F238E27FC236}">
                  <a16:creationId xmlns:a16="http://schemas.microsoft.com/office/drawing/2014/main" id="{4E0F5ADF-352A-2616-4867-BD95C1B36ADA}"/>
                </a:ext>
              </a:extLst>
            </p:cNvPr>
            <p:cNvSpPr/>
            <p:nvPr/>
          </p:nvSpPr>
          <p:spPr>
            <a:xfrm>
              <a:off x="8684485" y="3776051"/>
              <a:ext cx="432262" cy="43251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0" name="Oval 39">
              <a:extLst>
                <a:ext uri="{FF2B5EF4-FFF2-40B4-BE49-F238E27FC236}">
                  <a16:creationId xmlns:a16="http://schemas.microsoft.com/office/drawing/2014/main" id="{465DADDE-78CD-E952-F971-D24138360A09}"/>
                </a:ext>
              </a:extLst>
            </p:cNvPr>
            <p:cNvSpPr/>
            <p:nvPr/>
          </p:nvSpPr>
          <p:spPr>
            <a:xfrm>
              <a:off x="9582262" y="3778249"/>
              <a:ext cx="432262" cy="43251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1" name="Oval 40">
              <a:extLst>
                <a:ext uri="{FF2B5EF4-FFF2-40B4-BE49-F238E27FC236}">
                  <a16:creationId xmlns:a16="http://schemas.microsoft.com/office/drawing/2014/main" id="{56A9C6F6-8C29-C69D-288B-318A3989A41E}"/>
                </a:ext>
              </a:extLst>
            </p:cNvPr>
            <p:cNvSpPr/>
            <p:nvPr/>
          </p:nvSpPr>
          <p:spPr>
            <a:xfrm>
              <a:off x="10460036" y="3776051"/>
              <a:ext cx="432262" cy="43251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pic>
        <p:nvPicPr>
          <p:cNvPr id="1026" name="Picture 2" descr="GitHub - kubeflow/kubeflow: Machine Learning Toolkit for Kubernetes">
            <a:extLst>
              <a:ext uri="{FF2B5EF4-FFF2-40B4-BE49-F238E27FC236}">
                <a16:creationId xmlns:a16="http://schemas.microsoft.com/office/drawing/2014/main" id="{5826EBD6-54EE-E34D-7F25-E461B2DD48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4596" y="2659819"/>
            <a:ext cx="877774" cy="873873"/>
          </a:xfrm>
          <a:prstGeom prst="rect">
            <a:avLst/>
          </a:prstGeom>
          <a:noFill/>
          <a:extLst>
            <a:ext uri="{909E8E84-426E-40DD-AFC4-6F175D3DCCD1}">
              <a14:hiddenFill xmlns:a14="http://schemas.microsoft.com/office/drawing/2010/main">
                <a:solidFill>
                  <a:srgbClr val="FFFFFF"/>
                </a:solidFill>
              </a14:hiddenFill>
            </a:ext>
          </a:extLst>
        </p:spPr>
      </p:pic>
      <p:pic>
        <p:nvPicPr>
          <p:cNvPr id="43" name="Graphic 42" descr="Paper with solid fill">
            <a:extLst>
              <a:ext uri="{FF2B5EF4-FFF2-40B4-BE49-F238E27FC236}">
                <a16:creationId xmlns:a16="http://schemas.microsoft.com/office/drawing/2014/main" id="{69650CAC-82D7-DC37-537F-E981E36630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72907" y="4097165"/>
            <a:ext cx="914400" cy="914400"/>
          </a:xfrm>
          <a:prstGeom prst="rect">
            <a:avLst/>
          </a:prstGeom>
        </p:spPr>
      </p:pic>
      <p:sp>
        <p:nvSpPr>
          <p:cNvPr id="44" name="TextBox 43">
            <a:extLst>
              <a:ext uri="{FF2B5EF4-FFF2-40B4-BE49-F238E27FC236}">
                <a16:creationId xmlns:a16="http://schemas.microsoft.com/office/drawing/2014/main" id="{1E895FC5-62C5-71B3-9C81-152762411E81}"/>
              </a:ext>
            </a:extLst>
          </p:cNvPr>
          <p:cNvSpPr txBox="1"/>
          <p:nvPr/>
        </p:nvSpPr>
        <p:spPr>
          <a:xfrm>
            <a:off x="2349614" y="3139214"/>
            <a:ext cx="3467306" cy="369332"/>
          </a:xfrm>
          <a:prstGeom prst="rect">
            <a:avLst/>
          </a:prstGeom>
          <a:noFill/>
        </p:spPr>
        <p:txBody>
          <a:bodyPr wrap="square" rtlCol="0">
            <a:spAutoFit/>
          </a:bodyPr>
          <a:lstStyle/>
          <a:p>
            <a:r>
              <a:rPr lang="en-US" dirty="0"/>
              <a:t>WFE</a:t>
            </a:r>
            <a:endParaRPr lang="en-GR" dirty="0"/>
          </a:p>
        </p:txBody>
      </p:sp>
      <p:cxnSp>
        <p:nvCxnSpPr>
          <p:cNvPr id="46" name="Straight Connector 45">
            <a:extLst>
              <a:ext uri="{FF2B5EF4-FFF2-40B4-BE49-F238E27FC236}">
                <a16:creationId xmlns:a16="http://schemas.microsoft.com/office/drawing/2014/main" id="{892DFD01-6789-E0A7-1E77-213503A596E2}"/>
              </a:ext>
            </a:extLst>
          </p:cNvPr>
          <p:cNvCxnSpPr>
            <a:cxnSpLocks/>
            <a:endCxn id="44" idx="2"/>
          </p:cNvCxnSpPr>
          <p:nvPr/>
        </p:nvCxnSpPr>
        <p:spPr>
          <a:xfrm>
            <a:off x="742142" y="3505000"/>
            <a:ext cx="3341125" cy="3546"/>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D5DE8AB8-6CB8-1E4E-6A0C-431A727EEC35}"/>
              </a:ext>
            </a:extLst>
          </p:cNvPr>
          <p:cNvCxnSpPr>
            <a:cxnSpLocks/>
          </p:cNvCxnSpPr>
          <p:nvPr/>
        </p:nvCxnSpPr>
        <p:spPr>
          <a:xfrm>
            <a:off x="4012869" y="4537522"/>
            <a:ext cx="1509555" cy="16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B78DBC79-87D1-4E7E-6B06-A690FF859E81}"/>
              </a:ext>
            </a:extLst>
          </p:cNvPr>
          <p:cNvSpPr txBox="1"/>
          <p:nvPr/>
        </p:nvSpPr>
        <p:spPr>
          <a:xfrm>
            <a:off x="5788901" y="5009030"/>
            <a:ext cx="1184088" cy="369332"/>
          </a:xfrm>
          <a:prstGeom prst="rect">
            <a:avLst/>
          </a:prstGeom>
          <a:noFill/>
        </p:spPr>
        <p:txBody>
          <a:bodyPr wrap="square" rtlCol="0">
            <a:spAutoFit/>
          </a:bodyPr>
          <a:lstStyle/>
          <a:p>
            <a:r>
              <a:rPr lang="en-GR" dirty="0"/>
              <a:t>yaml</a:t>
            </a:r>
          </a:p>
        </p:txBody>
      </p:sp>
      <p:pic>
        <p:nvPicPr>
          <p:cNvPr id="1028" name="Picture 4" descr="Apache Kafka Reviews 2023: Details, Pricing, &amp; Features | G2">
            <a:extLst>
              <a:ext uri="{FF2B5EF4-FFF2-40B4-BE49-F238E27FC236}">
                <a16:creationId xmlns:a16="http://schemas.microsoft.com/office/drawing/2014/main" id="{DD96E5F3-7085-AD24-687F-D153B914551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149" t="2583" r="32655" b="1359"/>
          <a:stretch/>
        </p:blipFill>
        <p:spPr bwMode="auto">
          <a:xfrm>
            <a:off x="4530624" y="3759408"/>
            <a:ext cx="525243" cy="7121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1" name="Table 51">
            <a:extLst>
              <a:ext uri="{FF2B5EF4-FFF2-40B4-BE49-F238E27FC236}">
                <a16:creationId xmlns:a16="http://schemas.microsoft.com/office/drawing/2014/main" id="{B8203AA2-4659-DEAF-8D51-C0370600E830}"/>
              </a:ext>
            </a:extLst>
          </p:cNvPr>
          <p:cNvGraphicFramePr>
            <a:graphicFrameLocks noGrp="1"/>
          </p:cNvGraphicFramePr>
          <p:nvPr/>
        </p:nvGraphicFramePr>
        <p:xfrm>
          <a:off x="4127286" y="4753648"/>
          <a:ext cx="1380480" cy="416234"/>
        </p:xfrm>
        <a:graphic>
          <a:graphicData uri="http://schemas.openxmlformats.org/drawingml/2006/table">
            <a:tbl>
              <a:tblPr firstRow="1" bandRow="1">
                <a:tableStyleId>{5C22544A-7EE6-4342-B048-85BDC9FD1C3A}</a:tableStyleId>
              </a:tblPr>
              <a:tblGrid>
                <a:gridCol w="276096">
                  <a:extLst>
                    <a:ext uri="{9D8B030D-6E8A-4147-A177-3AD203B41FA5}">
                      <a16:colId xmlns:a16="http://schemas.microsoft.com/office/drawing/2014/main" val="1150880494"/>
                    </a:ext>
                  </a:extLst>
                </a:gridCol>
                <a:gridCol w="276096">
                  <a:extLst>
                    <a:ext uri="{9D8B030D-6E8A-4147-A177-3AD203B41FA5}">
                      <a16:colId xmlns:a16="http://schemas.microsoft.com/office/drawing/2014/main" val="2493966355"/>
                    </a:ext>
                  </a:extLst>
                </a:gridCol>
                <a:gridCol w="276096">
                  <a:extLst>
                    <a:ext uri="{9D8B030D-6E8A-4147-A177-3AD203B41FA5}">
                      <a16:colId xmlns:a16="http://schemas.microsoft.com/office/drawing/2014/main" val="3331505904"/>
                    </a:ext>
                  </a:extLst>
                </a:gridCol>
                <a:gridCol w="208280">
                  <a:extLst>
                    <a:ext uri="{9D8B030D-6E8A-4147-A177-3AD203B41FA5}">
                      <a16:colId xmlns:a16="http://schemas.microsoft.com/office/drawing/2014/main" val="1767159905"/>
                    </a:ext>
                  </a:extLst>
                </a:gridCol>
                <a:gridCol w="343912">
                  <a:extLst>
                    <a:ext uri="{9D8B030D-6E8A-4147-A177-3AD203B41FA5}">
                      <a16:colId xmlns:a16="http://schemas.microsoft.com/office/drawing/2014/main" val="1489333632"/>
                    </a:ext>
                  </a:extLst>
                </a:gridCol>
              </a:tblGrid>
              <a:tr h="416234">
                <a:tc>
                  <a:txBody>
                    <a:bodyPr/>
                    <a:lstStyle/>
                    <a:p>
                      <a:endParaRPr lang="en-G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2982322"/>
                  </a:ext>
                </a:extLst>
              </a:tr>
            </a:tbl>
          </a:graphicData>
        </a:graphic>
      </p:graphicFrame>
      <p:cxnSp>
        <p:nvCxnSpPr>
          <p:cNvPr id="56" name="Straight Arrow Connector 55">
            <a:extLst>
              <a:ext uri="{FF2B5EF4-FFF2-40B4-BE49-F238E27FC236}">
                <a16:creationId xmlns:a16="http://schemas.microsoft.com/office/drawing/2014/main" id="{71C9E046-3A2A-3CBF-87A6-CF0DCCDD6262}"/>
              </a:ext>
            </a:extLst>
          </p:cNvPr>
          <p:cNvCxnSpPr>
            <a:cxnSpLocks/>
          </p:cNvCxnSpPr>
          <p:nvPr/>
        </p:nvCxnSpPr>
        <p:spPr>
          <a:xfrm>
            <a:off x="11384619" y="4260226"/>
            <a:ext cx="75877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7" name="Picture 4" descr="Apache Kafka Reviews 2023: Details, Pricing, &amp; Features | G2">
            <a:extLst>
              <a:ext uri="{FF2B5EF4-FFF2-40B4-BE49-F238E27FC236}">
                <a16:creationId xmlns:a16="http://schemas.microsoft.com/office/drawing/2014/main" id="{BA541F08-F65E-23E7-60E5-992667F058F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149" t="2583" r="32655" b="1359"/>
          <a:stretch/>
        </p:blipFill>
        <p:spPr bwMode="auto">
          <a:xfrm>
            <a:off x="11441381" y="3513088"/>
            <a:ext cx="525243" cy="7121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 name="Table 51">
            <a:extLst>
              <a:ext uri="{FF2B5EF4-FFF2-40B4-BE49-F238E27FC236}">
                <a16:creationId xmlns:a16="http://schemas.microsoft.com/office/drawing/2014/main" id="{D1F49C95-8B9C-2162-05F8-83FEF05043B9}"/>
              </a:ext>
            </a:extLst>
          </p:cNvPr>
          <p:cNvGraphicFramePr>
            <a:graphicFrameLocks noGrp="1"/>
          </p:cNvGraphicFramePr>
          <p:nvPr/>
        </p:nvGraphicFramePr>
        <p:xfrm>
          <a:off x="11295506" y="4675958"/>
          <a:ext cx="1083965" cy="497127"/>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150880494"/>
                    </a:ext>
                  </a:extLst>
                </a:gridCol>
                <a:gridCol w="208280">
                  <a:extLst>
                    <a:ext uri="{9D8B030D-6E8A-4147-A177-3AD203B41FA5}">
                      <a16:colId xmlns:a16="http://schemas.microsoft.com/office/drawing/2014/main" val="2493966355"/>
                    </a:ext>
                  </a:extLst>
                </a:gridCol>
                <a:gridCol w="208280">
                  <a:extLst>
                    <a:ext uri="{9D8B030D-6E8A-4147-A177-3AD203B41FA5}">
                      <a16:colId xmlns:a16="http://schemas.microsoft.com/office/drawing/2014/main" val="3331505904"/>
                    </a:ext>
                  </a:extLst>
                </a:gridCol>
                <a:gridCol w="208280">
                  <a:extLst>
                    <a:ext uri="{9D8B030D-6E8A-4147-A177-3AD203B41FA5}">
                      <a16:colId xmlns:a16="http://schemas.microsoft.com/office/drawing/2014/main" val="1767159905"/>
                    </a:ext>
                  </a:extLst>
                </a:gridCol>
                <a:gridCol w="250845">
                  <a:extLst>
                    <a:ext uri="{9D8B030D-6E8A-4147-A177-3AD203B41FA5}">
                      <a16:colId xmlns:a16="http://schemas.microsoft.com/office/drawing/2014/main" val="1489333632"/>
                    </a:ext>
                  </a:extLst>
                </a:gridCol>
              </a:tblGrid>
              <a:tr h="497127">
                <a:tc>
                  <a:txBody>
                    <a:bodyPr/>
                    <a:lstStyle/>
                    <a:p>
                      <a:endParaRPr lang="en-G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2982322"/>
                  </a:ext>
                </a:extLst>
              </a:tr>
            </a:tbl>
          </a:graphicData>
        </a:graphic>
      </p:graphicFrame>
      <p:sp>
        <p:nvSpPr>
          <p:cNvPr id="60" name="TextBox 59">
            <a:extLst>
              <a:ext uri="{FF2B5EF4-FFF2-40B4-BE49-F238E27FC236}">
                <a16:creationId xmlns:a16="http://schemas.microsoft.com/office/drawing/2014/main" id="{BA9B2889-CAA7-ABA3-3EAA-0F346FED1024}"/>
              </a:ext>
            </a:extLst>
          </p:cNvPr>
          <p:cNvSpPr txBox="1"/>
          <p:nvPr/>
        </p:nvSpPr>
        <p:spPr>
          <a:xfrm>
            <a:off x="4416845" y="3323880"/>
            <a:ext cx="820639" cy="369332"/>
          </a:xfrm>
          <a:prstGeom prst="rect">
            <a:avLst/>
          </a:prstGeom>
          <a:noFill/>
        </p:spPr>
        <p:txBody>
          <a:bodyPr wrap="square" rtlCol="0">
            <a:spAutoFit/>
          </a:bodyPr>
          <a:lstStyle/>
          <a:p>
            <a:r>
              <a:rPr lang="en-GR" dirty="0"/>
              <a:t>kafka</a:t>
            </a:r>
          </a:p>
        </p:txBody>
      </p:sp>
      <p:sp>
        <p:nvSpPr>
          <p:cNvPr id="61" name="TextBox 60">
            <a:extLst>
              <a:ext uri="{FF2B5EF4-FFF2-40B4-BE49-F238E27FC236}">
                <a16:creationId xmlns:a16="http://schemas.microsoft.com/office/drawing/2014/main" id="{FA563FF9-BFF3-FEF9-1966-A91F15A1C7F2}"/>
              </a:ext>
            </a:extLst>
          </p:cNvPr>
          <p:cNvSpPr txBox="1"/>
          <p:nvPr/>
        </p:nvSpPr>
        <p:spPr>
          <a:xfrm>
            <a:off x="11353688" y="3097914"/>
            <a:ext cx="820639" cy="369332"/>
          </a:xfrm>
          <a:prstGeom prst="rect">
            <a:avLst/>
          </a:prstGeom>
          <a:noFill/>
        </p:spPr>
        <p:txBody>
          <a:bodyPr wrap="square" rtlCol="0">
            <a:spAutoFit/>
          </a:bodyPr>
          <a:lstStyle/>
          <a:p>
            <a:r>
              <a:rPr lang="en-GR" dirty="0"/>
              <a:t>kafka</a:t>
            </a:r>
          </a:p>
        </p:txBody>
      </p:sp>
      <p:pic>
        <p:nvPicPr>
          <p:cNvPr id="1030" name="Picture 6" descr="How to create an AWS S3 Bucket? - CloudySave">
            <a:extLst>
              <a:ext uri="{FF2B5EF4-FFF2-40B4-BE49-F238E27FC236}">
                <a16:creationId xmlns:a16="http://schemas.microsoft.com/office/drawing/2014/main" id="{5D3BB8FB-430B-B269-8EF3-F0318BBBA48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621" t="8366" r="15753" b="8099"/>
          <a:stretch/>
        </p:blipFill>
        <p:spPr bwMode="auto">
          <a:xfrm>
            <a:off x="11186311" y="5285640"/>
            <a:ext cx="1028825" cy="903158"/>
          </a:xfrm>
          <a:prstGeom prst="rect">
            <a:avLst/>
          </a:prstGeom>
          <a:noFill/>
          <a:extLst>
            <a:ext uri="{909E8E84-426E-40DD-AFC4-6F175D3DCCD1}">
              <a14:hiddenFill xmlns:a14="http://schemas.microsoft.com/office/drawing/2010/main">
                <a:solidFill>
                  <a:srgbClr val="FFFFFF"/>
                </a:solidFill>
              </a14:hiddenFill>
            </a:ext>
          </a:extLst>
        </p:spPr>
      </p:pic>
      <p:sp>
        <p:nvSpPr>
          <p:cNvPr id="62" name="Right Brace 61">
            <a:extLst>
              <a:ext uri="{FF2B5EF4-FFF2-40B4-BE49-F238E27FC236}">
                <a16:creationId xmlns:a16="http://schemas.microsoft.com/office/drawing/2014/main" id="{139E6B5E-F2A1-01D1-3495-AC5E5A0BEB6C}"/>
              </a:ext>
            </a:extLst>
          </p:cNvPr>
          <p:cNvSpPr/>
          <p:nvPr/>
        </p:nvSpPr>
        <p:spPr>
          <a:xfrm>
            <a:off x="11072227" y="2972209"/>
            <a:ext cx="288132" cy="3110963"/>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R"/>
          </a:p>
        </p:txBody>
      </p:sp>
    </p:spTree>
    <p:extLst>
      <p:ext uri="{BB962C8B-B14F-4D97-AF65-F5344CB8AC3E}">
        <p14:creationId xmlns:p14="http://schemas.microsoft.com/office/powerpoint/2010/main" val="398517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AF14AB-4D28-A813-BDB8-088839702F68}"/>
              </a:ext>
            </a:extLst>
          </p:cNvPr>
          <p:cNvSpPr>
            <a:spLocks noGrp="1"/>
          </p:cNvSpPr>
          <p:nvPr>
            <p:ph idx="1"/>
          </p:nvPr>
        </p:nvSpPr>
        <p:spPr/>
        <p:txBody>
          <a:bodyPr>
            <a:normAutofit/>
          </a:bodyPr>
          <a:lstStyle/>
          <a:p>
            <a:r>
              <a:rPr lang="en-US" sz="2800" dirty="0">
                <a:effectLst>
                  <a:outerShdw blurRad="38100" dist="38100" dir="2700000" algn="tl">
                    <a:srgbClr val="000000">
                      <a:alpha val="43137"/>
                    </a:srgbClr>
                  </a:outerShdw>
                </a:effectLst>
              </a:rPr>
              <a:t>Discuss how two important aspects of EO data processing platforms are being dealt with in our ongoing EO4EU project.</a:t>
            </a:r>
          </a:p>
        </p:txBody>
      </p:sp>
      <p:sp>
        <p:nvSpPr>
          <p:cNvPr id="3" name="Content Placeholder 2">
            <a:extLst>
              <a:ext uri="{FF2B5EF4-FFF2-40B4-BE49-F238E27FC236}">
                <a16:creationId xmlns:a16="http://schemas.microsoft.com/office/drawing/2014/main" id="{BB282D1D-E5FF-2157-50C5-9C58BA89FD1F}"/>
              </a:ext>
            </a:extLst>
          </p:cNvPr>
          <p:cNvSpPr>
            <a:spLocks noGrp="1"/>
          </p:cNvSpPr>
          <p:nvPr>
            <p:ph idx="13"/>
          </p:nvPr>
        </p:nvSpPr>
        <p:spPr/>
        <p:txBody>
          <a:bodyPr>
            <a:normAutofit/>
          </a:bodyPr>
          <a:lstStyle/>
          <a:p>
            <a:r>
              <a:rPr lang="en-US" dirty="0"/>
              <a:t>Platform intelligence: machine learning workflows and their components</a:t>
            </a:r>
          </a:p>
          <a:p>
            <a:r>
              <a:rPr lang="en-US" dirty="0"/>
              <a:t>Systems support: data processing and storage. What are the paradigms adopted for realizing processing workflows from data retrieval all the way to visualization. </a:t>
            </a:r>
          </a:p>
          <a:p>
            <a:r>
              <a:rPr lang="en-US" dirty="0"/>
              <a:t>Challenges: complex data requiring complex processing to obtain meaningful outputs. Scale! </a:t>
            </a:r>
          </a:p>
        </p:txBody>
      </p:sp>
      <p:sp>
        <p:nvSpPr>
          <p:cNvPr id="4" name="Date Placeholder 3">
            <a:extLst>
              <a:ext uri="{FF2B5EF4-FFF2-40B4-BE49-F238E27FC236}">
                <a16:creationId xmlns:a16="http://schemas.microsoft.com/office/drawing/2014/main" id="{2818FDE3-F2B8-1950-F34E-5A3ACFA0EB62}"/>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784E7F0F-EBAD-C668-5EBC-02488F17DDA5}"/>
              </a:ext>
            </a:extLst>
          </p:cNvPr>
          <p:cNvSpPr>
            <a:spLocks noGrp="1"/>
          </p:cNvSpPr>
          <p:nvPr>
            <p:ph type="sldNum" sz="quarter" idx="12"/>
          </p:nvPr>
        </p:nvSpPr>
        <p:spPr/>
        <p:txBody>
          <a:bodyPr/>
          <a:lstStyle/>
          <a:p>
            <a:fld id="{345175DA-277F-B548-B500-1BF71FE23091}" type="slidenum">
              <a:rPr lang="it-IT" smtClean="0"/>
              <a:pPr/>
              <a:t>3</a:t>
            </a:fld>
            <a:endParaRPr lang="it-IT"/>
          </a:p>
        </p:txBody>
      </p:sp>
      <p:sp>
        <p:nvSpPr>
          <p:cNvPr id="7" name="Title 6">
            <a:extLst>
              <a:ext uri="{FF2B5EF4-FFF2-40B4-BE49-F238E27FC236}">
                <a16:creationId xmlns:a16="http://schemas.microsoft.com/office/drawing/2014/main" id="{6734D7BE-0A3E-608B-E01D-336067AD5D01}"/>
              </a:ext>
            </a:extLst>
          </p:cNvPr>
          <p:cNvSpPr>
            <a:spLocks noGrp="1"/>
          </p:cNvSpPr>
          <p:nvPr>
            <p:ph type="title"/>
          </p:nvPr>
        </p:nvSpPr>
        <p:spPr/>
        <p:txBody>
          <a:bodyPr/>
          <a:lstStyle/>
          <a:p>
            <a:r>
              <a:rPr lang="en-US" dirty="0"/>
              <a:t>Rationale</a:t>
            </a:r>
          </a:p>
        </p:txBody>
      </p:sp>
    </p:spTree>
    <p:extLst>
      <p:ext uri="{BB962C8B-B14F-4D97-AF65-F5344CB8AC3E}">
        <p14:creationId xmlns:p14="http://schemas.microsoft.com/office/powerpoint/2010/main" val="2850822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5880CA-434F-1C0E-06C2-FABC20B3C91C}"/>
              </a:ext>
            </a:extLst>
          </p:cNvPr>
          <p:cNvPicPr>
            <a:picLocks noChangeAspect="1"/>
          </p:cNvPicPr>
          <p:nvPr/>
        </p:nvPicPr>
        <p:blipFill rotWithShape="1">
          <a:blip r:embed="rId2">
            <a:extLst>
              <a:ext uri="{28A0092B-C50C-407E-A947-70E740481C1C}">
                <a14:useLocalDpi xmlns:a14="http://schemas.microsoft.com/office/drawing/2010/main" val="0"/>
              </a:ext>
            </a:extLst>
          </a:blip>
          <a:srcRect r="4020"/>
          <a:stretch/>
        </p:blipFill>
        <p:spPr>
          <a:xfrm>
            <a:off x="2683970" y="3988216"/>
            <a:ext cx="3252793" cy="2294263"/>
          </a:xfrm>
          <a:prstGeom prst="rect">
            <a:avLst/>
          </a:prstGeom>
        </p:spPr>
      </p:pic>
      <p:sp>
        <p:nvSpPr>
          <p:cNvPr id="2" name="Title 1">
            <a:extLst>
              <a:ext uri="{FF2B5EF4-FFF2-40B4-BE49-F238E27FC236}">
                <a16:creationId xmlns:a16="http://schemas.microsoft.com/office/drawing/2014/main" id="{7D078E83-A0A5-2C29-9A9F-61D30751C017}"/>
              </a:ext>
            </a:extLst>
          </p:cNvPr>
          <p:cNvSpPr>
            <a:spLocks noGrp="1"/>
          </p:cNvSpPr>
          <p:nvPr>
            <p:ph type="title"/>
          </p:nvPr>
        </p:nvSpPr>
        <p:spPr/>
        <p:txBody>
          <a:bodyPr/>
          <a:lstStyle/>
          <a:p>
            <a:r>
              <a:rPr lang="en-GR" dirty="0"/>
              <a:t>A fusion model</a:t>
            </a:r>
          </a:p>
        </p:txBody>
      </p:sp>
      <p:sp>
        <p:nvSpPr>
          <p:cNvPr id="3" name="Content Placeholder 2">
            <a:extLst>
              <a:ext uri="{FF2B5EF4-FFF2-40B4-BE49-F238E27FC236}">
                <a16:creationId xmlns:a16="http://schemas.microsoft.com/office/drawing/2014/main" id="{EDA349F8-C39B-191F-3C1F-7D36CCDEF03D}"/>
              </a:ext>
            </a:extLst>
          </p:cNvPr>
          <p:cNvSpPr>
            <a:spLocks noGrp="1"/>
          </p:cNvSpPr>
          <p:nvPr>
            <p:ph idx="1"/>
          </p:nvPr>
        </p:nvSpPr>
        <p:spPr>
          <a:xfrm>
            <a:off x="762533" y="1535701"/>
            <a:ext cx="9287801" cy="2229392"/>
          </a:xfrm>
        </p:spPr>
        <p:txBody>
          <a:bodyPr>
            <a:normAutofit fontScale="77500" lnSpcReduction="20000"/>
          </a:bodyPr>
          <a:lstStyle/>
          <a:p>
            <a:r>
              <a:rPr lang="en-GR" dirty="0"/>
              <a:t>Is published in a AI/ML marketplace with the following attributes</a:t>
            </a:r>
          </a:p>
          <a:p>
            <a:pPr lvl="1"/>
            <a:r>
              <a:rPr lang="en-GR" dirty="0"/>
              <a:t>Icon </a:t>
            </a:r>
          </a:p>
          <a:p>
            <a:pPr lvl="1"/>
            <a:r>
              <a:rPr lang="en-GR" dirty="0"/>
              <a:t>Name</a:t>
            </a:r>
          </a:p>
          <a:p>
            <a:pPr lvl="1"/>
            <a:r>
              <a:rPr lang="en-GR" dirty="0"/>
              <a:t>Input – what input format is expected</a:t>
            </a:r>
          </a:p>
          <a:p>
            <a:pPr lvl="1"/>
            <a:r>
              <a:rPr lang="en-GR" dirty="0"/>
              <a:t>Output – what output format is generated</a:t>
            </a:r>
          </a:p>
          <a:p>
            <a:pPr lvl="1"/>
            <a:r>
              <a:rPr lang="en-GR" dirty="0"/>
              <a:t>Functionality description</a:t>
            </a:r>
          </a:p>
          <a:p>
            <a:pPr lvl="1"/>
            <a:endParaRPr lang="en-GR" dirty="0"/>
          </a:p>
          <a:p>
            <a:r>
              <a:rPr lang="en-GR" dirty="0"/>
              <a:t>Is created as a Kubeflow pipeline and saved to be executed </a:t>
            </a:r>
          </a:p>
          <a:p>
            <a:pPr marL="0" indent="0">
              <a:buNone/>
            </a:pPr>
            <a:endParaRPr lang="en-GR" dirty="0"/>
          </a:p>
        </p:txBody>
      </p:sp>
      <p:sp>
        <p:nvSpPr>
          <p:cNvPr id="4" name="Date Placeholder 3">
            <a:extLst>
              <a:ext uri="{FF2B5EF4-FFF2-40B4-BE49-F238E27FC236}">
                <a16:creationId xmlns:a16="http://schemas.microsoft.com/office/drawing/2014/main" id="{302652B3-D779-FBFF-A5CD-7F42A71B1F05}"/>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5" name="Footer Placeholder 4">
            <a:extLst>
              <a:ext uri="{FF2B5EF4-FFF2-40B4-BE49-F238E27FC236}">
                <a16:creationId xmlns:a16="http://schemas.microsoft.com/office/drawing/2014/main" id="{9357DC07-1E3F-EB9B-4A05-8179EAA3B438}"/>
              </a:ext>
            </a:extLst>
          </p:cNvPr>
          <p:cNvSpPr>
            <a:spLocks noGrp="1"/>
          </p:cNvSpPr>
          <p:nvPr>
            <p:ph type="ftr" sz="quarter" idx="11"/>
          </p:nvPr>
        </p:nvSpPr>
        <p:spPr/>
        <p:txBody>
          <a:bodyPr/>
          <a:lstStyle/>
          <a:p>
            <a:endParaRPr lang="it-IT" dirty="0"/>
          </a:p>
        </p:txBody>
      </p:sp>
      <p:sp>
        <p:nvSpPr>
          <p:cNvPr id="6" name="Slide Number Placeholder 5">
            <a:extLst>
              <a:ext uri="{FF2B5EF4-FFF2-40B4-BE49-F238E27FC236}">
                <a16:creationId xmlns:a16="http://schemas.microsoft.com/office/drawing/2014/main" id="{45855DBB-B35E-7518-3CF0-87149496047D}"/>
              </a:ext>
            </a:extLst>
          </p:cNvPr>
          <p:cNvSpPr>
            <a:spLocks noGrp="1"/>
          </p:cNvSpPr>
          <p:nvPr>
            <p:ph type="sldNum" sz="quarter" idx="12"/>
          </p:nvPr>
        </p:nvSpPr>
        <p:spPr/>
        <p:txBody>
          <a:bodyPr/>
          <a:lstStyle/>
          <a:p>
            <a:fld id="{345175DA-277F-B548-B500-1BF71FE23091}" type="slidenum">
              <a:rPr lang="it-IT" smtClean="0"/>
              <a:pPr/>
              <a:t>30</a:t>
            </a:fld>
            <a:endParaRPr lang="it-IT"/>
          </a:p>
        </p:txBody>
      </p:sp>
      <p:pic>
        <p:nvPicPr>
          <p:cNvPr id="8" name="Graphic 7" descr="Users with solid fill">
            <a:extLst>
              <a:ext uri="{FF2B5EF4-FFF2-40B4-BE49-F238E27FC236}">
                <a16:creationId xmlns:a16="http://schemas.microsoft.com/office/drawing/2014/main" id="{FEE6B717-B8ED-D50F-021C-F4E307B4C2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20" y="4184164"/>
            <a:ext cx="1742909" cy="1742909"/>
          </a:xfrm>
          <a:prstGeom prst="rect">
            <a:avLst/>
          </a:prstGeom>
        </p:spPr>
      </p:pic>
      <p:sp>
        <p:nvSpPr>
          <p:cNvPr id="9" name="TextBox 8">
            <a:extLst>
              <a:ext uri="{FF2B5EF4-FFF2-40B4-BE49-F238E27FC236}">
                <a16:creationId xmlns:a16="http://schemas.microsoft.com/office/drawing/2014/main" id="{2A32E1C9-76B6-D984-1BCC-890B96E100B8}"/>
              </a:ext>
            </a:extLst>
          </p:cNvPr>
          <p:cNvSpPr txBox="1"/>
          <p:nvPr/>
        </p:nvSpPr>
        <p:spPr>
          <a:xfrm>
            <a:off x="5518" y="5686056"/>
            <a:ext cx="2353353" cy="553998"/>
          </a:xfrm>
          <a:prstGeom prst="rect">
            <a:avLst/>
          </a:prstGeom>
          <a:noFill/>
        </p:spPr>
        <p:txBody>
          <a:bodyPr wrap="square" rtlCol="0">
            <a:spAutoFit/>
          </a:bodyPr>
          <a:lstStyle/>
          <a:p>
            <a:r>
              <a:rPr lang="en-GR" sz="1500" dirty="0"/>
              <a:t>Selects sources and datasets in GUI</a:t>
            </a:r>
          </a:p>
        </p:txBody>
      </p:sp>
      <p:sp>
        <p:nvSpPr>
          <p:cNvPr id="11" name="TextBox 10">
            <a:extLst>
              <a:ext uri="{FF2B5EF4-FFF2-40B4-BE49-F238E27FC236}">
                <a16:creationId xmlns:a16="http://schemas.microsoft.com/office/drawing/2014/main" id="{D77F1E1B-40F4-0B22-9680-30686063B24D}"/>
              </a:ext>
            </a:extLst>
          </p:cNvPr>
          <p:cNvSpPr txBox="1"/>
          <p:nvPr/>
        </p:nvSpPr>
        <p:spPr>
          <a:xfrm>
            <a:off x="2568785" y="5850564"/>
            <a:ext cx="3391592" cy="553998"/>
          </a:xfrm>
          <a:prstGeom prst="rect">
            <a:avLst/>
          </a:prstGeom>
          <a:noFill/>
        </p:spPr>
        <p:txBody>
          <a:bodyPr wrap="square" lIns="91440" tIns="45720" rIns="91440" bIns="45720" rtlCol="0" anchor="t">
            <a:spAutoFit/>
          </a:bodyPr>
          <a:lstStyle/>
          <a:p>
            <a:r>
              <a:rPr lang="en-GB" sz="1500" dirty="0"/>
              <a:t>S</a:t>
            </a:r>
            <a:r>
              <a:rPr lang="en-GR" sz="1500" dirty="0"/>
              <a:t>elects fusion algorithms from Fusion </a:t>
            </a:r>
            <a:r>
              <a:rPr lang="en-GR" sz="1500"/>
              <a:t>tools</a:t>
            </a:r>
            <a:endParaRPr lang="en-GR" sz="1500" dirty="0"/>
          </a:p>
        </p:txBody>
      </p:sp>
      <p:sp>
        <p:nvSpPr>
          <p:cNvPr id="13" name="Right Arrow 12">
            <a:extLst>
              <a:ext uri="{FF2B5EF4-FFF2-40B4-BE49-F238E27FC236}">
                <a16:creationId xmlns:a16="http://schemas.microsoft.com/office/drawing/2014/main" id="{17B8AF17-B191-EBBA-FC76-6B70FB432749}"/>
              </a:ext>
            </a:extLst>
          </p:cNvPr>
          <p:cNvSpPr/>
          <p:nvPr/>
        </p:nvSpPr>
        <p:spPr>
          <a:xfrm>
            <a:off x="1782018" y="4980859"/>
            <a:ext cx="797487" cy="429925"/>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R" dirty="0"/>
          </a:p>
        </p:txBody>
      </p:sp>
      <p:sp>
        <p:nvSpPr>
          <p:cNvPr id="14" name="Right Arrow 13">
            <a:extLst>
              <a:ext uri="{FF2B5EF4-FFF2-40B4-BE49-F238E27FC236}">
                <a16:creationId xmlns:a16="http://schemas.microsoft.com/office/drawing/2014/main" id="{E795A259-E4FA-1AAE-F676-8B9B5E19A546}"/>
              </a:ext>
            </a:extLst>
          </p:cNvPr>
          <p:cNvSpPr/>
          <p:nvPr/>
        </p:nvSpPr>
        <p:spPr>
          <a:xfrm>
            <a:off x="6040807" y="5020106"/>
            <a:ext cx="1868188" cy="429925"/>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R"/>
          </a:p>
        </p:txBody>
      </p:sp>
      <p:pic>
        <p:nvPicPr>
          <p:cNvPr id="15" name="Picture 4" descr="Apache Kafka Reviews 2023: Details, Pricing, &amp; Features | G2">
            <a:extLst>
              <a:ext uri="{FF2B5EF4-FFF2-40B4-BE49-F238E27FC236}">
                <a16:creationId xmlns:a16="http://schemas.microsoft.com/office/drawing/2014/main" id="{F708D420-4C84-C2E9-B5A1-791C971878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149" t="2583" r="32655" b="1359"/>
          <a:stretch/>
        </p:blipFill>
        <p:spPr bwMode="auto">
          <a:xfrm>
            <a:off x="6531932" y="4051139"/>
            <a:ext cx="525243" cy="7121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98870E0-6122-79C2-82DA-1AC5661F8334}"/>
              </a:ext>
            </a:extLst>
          </p:cNvPr>
          <p:cNvSpPr txBox="1"/>
          <p:nvPr/>
        </p:nvSpPr>
        <p:spPr>
          <a:xfrm>
            <a:off x="5954779" y="5517366"/>
            <a:ext cx="2189353" cy="784830"/>
          </a:xfrm>
          <a:prstGeom prst="rect">
            <a:avLst/>
          </a:prstGeom>
          <a:noFill/>
        </p:spPr>
        <p:txBody>
          <a:bodyPr wrap="square" rtlCol="0">
            <a:spAutoFit/>
          </a:bodyPr>
          <a:lstStyle/>
          <a:p>
            <a:r>
              <a:rPr lang="en-GB" sz="1500" dirty="0"/>
              <a:t>Y</a:t>
            </a:r>
            <a:r>
              <a:rPr lang="en-GR" sz="1500" dirty="0"/>
              <a:t>aml is created and transfer</a:t>
            </a:r>
            <a:r>
              <a:rPr lang="en-GB" sz="1500" dirty="0"/>
              <a:t>r</a:t>
            </a:r>
            <a:r>
              <a:rPr lang="en-GR" sz="1500" dirty="0"/>
              <a:t>ed by kafka Message</a:t>
            </a:r>
          </a:p>
        </p:txBody>
      </p:sp>
      <p:grpSp>
        <p:nvGrpSpPr>
          <p:cNvPr id="17" name="Group 16">
            <a:extLst>
              <a:ext uri="{FF2B5EF4-FFF2-40B4-BE49-F238E27FC236}">
                <a16:creationId xmlns:a16="http://schemas.microsoft.com/office/drawing/2014/main" id="{D75E0994-381B-26D9-B12C-7BC69FC91A38}"/>
              </a:ext>
            </a:extLst>
          </p:cNvPr>
          <p:cNvGrpSpPr/>
          <p:nvPr/>
        </p:nvGrpSpPr>
        <p:grpSpPr>
          <a:xfrm>
            <a:off x="8144132" y="5125217"/>
            <a:ext cx="2353864" cy="348152"/>
            <a:chOff x="6633556" y="3767288"/>
            <a:chExt cx="3412168" cy="443473"/>
          </a:xfrm>
        </p:grpSpPr>
        <p:cxnSp>
          <p:nvCxnSpPr>
            <p:cNvPr id="18" name="Straight Connector 17">
              <a:extLst>
                <a:ext uri="{FF2B5EF4-FFF2-40B4-BE49-F238E27FC236}">
                  <a16:creationId xmlns:a16="http://schemas.microsoft.com/office/drawing/2014/main" id="{27146003-D604-CCE5-2ADE-65FD3FEF76E3}"/>
                </a:ext>
              </a:extLst>
            </p:cNvPr>
            <p:cNvCxnSpPr>
              <a:cxnSpLocks/>
            </p:cNvCxnSpPr>
            <p:nvPr/>
          </p:nvCxnSpPr>
          <p:spPr>
            <a:xfrm>
              <a:off x="6633556" y="3940233"/>
              <a:ext cx="3412168" cy="43310"/>
            </a:xfrm>
            <a:prstGeom prst="line">
              <a:avLst/>
            </a:prstGeom>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713D0E0-9BA1-B2B9-D839-1CEB7A3118B7}"/>
                </a:ext>
              </a:extLst>
            </p:cNvPr>
            <p:cNvSpPr/>
            <p:nvPr/>
          </p:nvSpPr>
          <p:spPr>
            <a:xfrm>
              <a:off x="7015944" y="3778249"/>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0" name="Oval 19">
              <a:extLst>
                <a:ext uri="{FF2B5EF4-FFF2-40B4-BE49-F238E27FC236}">
                  <a16:creationId xmlns:a16="http://schemas.microsoft.com/office/drawing/2014/main" id="{AD52698E-DE0D-FEA1-676C-4EF3D3BF86D3}"/>
                </a:ext>
              </a:extLst>
            </p:cNvPr>
            <p:cNvSpPr/>
            <p:nvPr/>
          </p:nvSpPr>
          <p:spPr>
            <a:xfrm>
              <a:off x="7836583" y="3767288"/>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1" name="Oval 20">
              <a:extLst>
                <a:ext uri="{FF2B5EF4-FFF2-40B4-BE49-F238E27FC236}">
                  <a16:creationId xmlns:a16="http://schemas.microsoft.com/office/drawing/2014/main" id="{C88C132E-31E4-EFBC-C528-5AAC578AD593}"/>
                </a:ext>
              </a:extLst>
            </p:cNvPr>
            <p:cNvSpPr/>
            <p:nvPr/>
          </p:nvSpPr>
          <p:spPr>
            <a:xfrm>
              <a:off x="8684485" y="3776051"/>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2" name="Oval 21">
              <a:extLst>
                <a:ext uri="{FF2B5EF4-FFF2-40B4-BE49-F238E27FC236}">
                  <a16:creationId xmlns:a16="http://schemas.microsoft.com/office/drawing/2014/main" id="{C07525BC-E98E-7EA8-8701-D31D2EB146E1}"/>
                </a:ext>
              </a:extLst>
            </p:cNvPr>
            <p:cNvSpPr/>
            <p:nvPr/>
          </p:nvSpPr>
          <p:spPr>
            <a:xfrm>
              <a:off x="9582262" y="3778249"/>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pic>
        <p:nvPicPr>
          <p:cNvPr id="24" name="Picture 2" descr="GitHub - kubeflow/kubeflow: Machine Learning Toolkit for Kubernetes">
            <a:extLst>
              <a:ext uri="{FF2B5EF4-FFF2-40B4-BE49-F238E27FC236}">
                <a16:creationId xmlns:a16="http://schemas.microsoft.com/office/drawing/2014/main" id="{1AA87B6F-0E95-F897-7D99-3ACE42E3B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0256" y="3914746"/>
            <a:ext cx="877774" cy="87387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8934308-5564-B71D-BAFA-AA27D0E499E5}"/>
              </a:ext>
            </a:extLst>
          </p:cNvPr>
          <p:cNvSpPr txBox="1"/>
          <p:nvPr/>
        </p:nvSpPr>
        <p:spPr>
          <a:xfrm>
            <a:off x="8308643" y="5508753"/>
            <a:ext cx="2189353" cy="553998"/>
          </a:xfrm>
          <a:prstGeom prst="rect">
            <a:avLst/>
          </a:prstGeom>
          <a:noFill/>
        </p:spPr>
        <p:txBody>
          <a:bodyPr wrap="square" rtlCol="0">
            <a:spAutoFit/>
          </a:bodyPr>
          <a:lstStyle/>
          <a:p>
            <a:r>
              <a:rPr lang="en-US" sz="1500" dirty="0"/>
              <a:t>Pipeline algorithms are executed in Kubeflow</a:t>
            </a:r>
            <a:endParaRPr lang="en-GR" sz="1500" dirty="0"/>
          </a:p>
        </p:txBody>
      </p:sp>
      <p:pic>
        <p:nvPicPr>
          <p:cNvPr id="27" name="Picture 4" descr="Apache Kafka Reviews 2023: Details, Pricing, &amp; Features | G2">
            <a:extLst>
              <a:ext uri="{FF2B5EF4-FFF2-40B4-BE49-F238E27FC236}">
                <a16:creationId xmlns:a16="http://schemas.microsoft.com/office/drawing/2014/main" id="{A26050C9-4A63-D360-160E-75B68D7AAE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149" t="2583" r="32655" b="1359"/>
          <a:stretch/>
        </p:blipFill>
        <p:spPr bwMode="auto">
          <a:xfrm>
            <a:off x="10979262" y="4051139"/>
            <a:ext cx="525243" cy="7121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89964C21-DD98-48D9-4B4D-0DD787A6D12C}"/>
              </a:ext>
            </a:extLst>
          </p:cNvPr>
          <p:cNvSpPr txBox="1"/>
          <p:nvPr/>
        </p:nvSpPr>
        <p:spPr>
          <a:xfrm>
            <a:off x="10700145" y="4876588"/>
            <a:ext cx="1608720" cy="1708160"/>
          </a:xfrm>
          <a:prstGeom prst="rect">
            <a:avLst/>
          </a:prstGeom>
          <a:noFill/>
        </p:spPr>
        <p:txBody>
          <a:bodyPr wrap="square" rtlCol="0">
            <a:spAutoFit/>
          </a:bodyPr>
          <a:lstStyle/>
          <a:p>
            <a:r>
              <a:rPr lang="en-US" sz="1500" dirty="0"/>
              <a:t>A message to next component (ML, </a:t>
            </a:r>
            <a:r>
              <a:rPr lang="en-US" sz="1500" dirty="0" err="1"/>
              <a:t>Faas</a:t>
            </a:r>
            <a:r>
              <a:rPr lang="en-US" sz="1500" dirty="0"/>
              <a:t>, UI) is produced with the format and the folder name of the outputs</a:t>
            </a:r>
            <a:endParaRPr lang="en-GR" sz="1500" dirty="0"/>
          </a:p>
        </p:txBody>
      </p:sp>
    </p:spTree>
    <p:extLst>
      <p:ext uri="{BB962C8B-B14F-4D97-AF65-F5344CB8AC3E}">
        <p14:creationId xmlns:p14="http://schemas.microsoft.com/office/powerpoint/2010/main" val="3452035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8E83-A0A5-2C29-9A9F-61D30751C017}"/>
              </a:ext>
            </a:extLst>
          </p:cNvPr>
          <p:cNvSpPr>
            <a:spLocks noGrp="1"/>
          </p:cNvSpPr>
          <p:nvPr>
            <p:ph type="title"/>
          </p:nvPr>
        </p:nvSpPr>
        <p:spPr>
          <a:xfrm>
            <a:off x="833215" y="515866"/>
            <a:ext cx="10515600" cy="980329"/>
          </a:xfrm>
        </p:spPr>
        <p:txBody>
          <a:bodyPr/>
          <a:lstStyle/>
          <a:p>
            <a:r>
              <a:rPr lang="en-GR" dirty="0"/>
              <a:t>A fusion model</a:t>
            </a:r>
          </a:p>
        </p:txBody>
      </p:sp>
      <p:sp>
        <p:nvSpPr>
          <p:cNvPr id="3" name="Content Placeholder 2">
            <a:extLst>
              <a:ext uri="{FF2B5EF4-FFF2-40B4-BE49-F238E27FC236}">
                <a16:creationId xmlns:a16="http://schemas.microsoft.com/office/drawing/2014/main" id="{EDA349F8-C39B-191F-3C1F-7D36CCDEF03D}"/>
              </a:ext>
            </a:extLst>
          </p:cNvPr>
          <p:cNvSpPr>
            <a:spLocks noGrp="1"/>
          </p:cNvSpPr>
          <p:nvPr>
            <p:ph idx="1"/>
          </p:nvPr>
        </p:nvSpPr>
        <p:spPr>
          <a:xfrm>
            <a:off x="681886" y="1351361"/>
            <a:ext cx="11202141" cy="1779665"/>
          </a:xfrm>
        </p:spPr>
        <p:txBody>
          <a:bodyPr>
            <a:normAutofit fontScale="85000" lnSpcReduction="20000"/>
          </a:bodyPr>
          <a:lstStyle/>
          <a:p>
            <a:r>
              <a:rPr lang="en-GR" dirty="0"/>
              <a:t>Is published in a AI/ML marketplace with the following attributes</a:t>
            </a:r>
          </a:p>
          <a:p>
            <a:pPr lvl="1"/>
            <a:r>
              <a:rPr lang="en-GR" dirty="0"/>
              <a:t>Icon </a:t>
            </a:r>
          </a:p>
          <a:p>
            <a:pPr lvl="1"/>
            <a:r>
              <a:rPr lang="en-GR" dirty="0"/>
              <a:t>Name</a:t>
            </a:r>
          </a:p>
          <a:p>
            <a:pPr lvl="1"/>
            <a:r>
              <a:rPr lang="en-GR" dirty="0"/>
              <a:t>Input – what input format is expected</a:t>
            </a:r>
          </a:p>
          <a:p>
            <a:pPr lvl="1"/>
            <a:r>
              <a:rPr lang="en-GR" dirty="0"/>
              <a:t>Output – what output format is generated</a:t>
            </a:r>
          </a:p>
          <a:p>
            <a:pPr lvl="1"/>
            <a:r>
              <a:rPr lang="en-GR" dirty="0"/>
              <a:t>Functionality description</a:t>
            </a:r>
          </a:p>
          <a:p>
            <a:pPr lvl="1"/>
            <a:endParaRPr lang="en-GR" dirty="0"/>
          </a:p>
          <a:p>
            <a:pPr marL="0" indent="0">
              <a:buNone/>
            </a:pPr>
            <a:endParaRPr lang="en-GR" dirty="0"/>
          </a:p>
        </p:txBody>
      </p:sp>
      <p:sp>
        <p:nvSpPr>
          <p:cNvPr id="4" name="Date Placeholder 3">
            <a:extLst>
              <a:ext uri="{FF2B5EF4-FFF2-40B4-BE49-F238E27FC236}">
                <a16:creationId xmlns:a16="http://schemas.microsoft.com/office/drawing/2014/main" id="{302652B3-D779-FBFF-A5CD-7F42A71B1F05}"/>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5" name="Footer Placeholder 4">
            <a:extLst>
              <a:ext uri="{FF2B5EF4-FFF2-40B4-BE49-F238E27FC236}">
                <a16:creationId xmlns:a16="http://schemas.microsoft.com/office/drawing/2014/main" id="{9357DC07-1E3F-EB9B-4A05-8179EAA3B438}"/>
              </a:ext>
            </a:extLst>
          </p:cNvPr>
          <p:cNvSpPr>
            <a:spLocks noGrp="1"/>
          </p:cNvSpPr>
          <p:nvPr>
            <p:ph type="ftr" sz="quarter" idx="11"/>
          </p:nvPr>
        </p:nvSpPr>
        <p:spPr/>
        <p:txBody>
          <a:bodyPr/>
          <a:lstStyle/>
          <a:p>
            <a:endParaRPr lang="it-IT" dirty="0"/>
          </a:p>
        </p:txBody>
      </p:sp>
      <p:sp>
        <p:nvSpPr>
          <p:cNvPr id="6" name="Slide Number Placeholder 5">
            <a:extLst>
              <a:ext uri="{FF2B5EF4-FFF2-40B4-BE49-F238E27FC236}">
                <a16:creationId xmlns:a16="http://schemas.microsoft.com/office/drawing/2014/main" id="{45855DBB-B35E-7518-3CF0-87149496047D}"/>
              </a:ext>
            </a:extLst>
          </p:cNvPr>
          <p:cNvSpPr>
            <a:spLocks noGrp="1"/>
          </p:cNvSpPr>
          <p:nvPr>
            <p:ph type="sldNum" sz="quarter" idx="12"/>
          </p:nvPr>
        </p:nvSpPr>
        <p:spPr/>
        <p:txBody>
          <a:bodyPr/>
          <a:lstStyle/>
          <a:p>
            <a:fld id="{345175DA-277F-B548-B500-1BF71FE23091}" type="slidenum">
              <a:rPr lang="it-IT" smtClean="0"/>
              <a:pPr/>
              <a:t>31</a:t>
            </a:fld>
            <a:endParaRPr lang="it-IT"/>
          </a:p>
        </p:txBody>
      </p:sp>
      <p:sp>
        <p:nvSpPr>
          <p:cNvPr id="14" name="Right Arrow 13">
            <a:extLst>
              <a:ext uri="{FF2B5EF4-FFF2-40B4-BE49-F238E27FC236}">
                <a16:creationId xmlns:a16="http://schemas.microsoft.com/office/drawing/2014/main" id="{E795A259-E4FA-1AAE-F676-8B9B5E19A546}"/>
              </a:ext>
            </a:extLst>
          </p:cNvPr>
          <p:cNvSpPr/>
          <p:nvPr/>
        </p:nvSpPr>
        <p:spPr>
          <a:xfrm>
            <a:off x="153413" y="4601335"/>
            <a:ext cx="1357313" cy="429925"/>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R"/>
          </a:p>
        </p:txBody>
      </p:sp>
      <p:pic>
        <p:nvPicPr>
          <p:cNvPr id="15" name="Picture 4" descr="Apache Kafka Reviews 2023: Details, Pricing, &amp; Features | G2">
            <a:extLst>
              <a:ext uri="{FF2B5EF4-FFF2-40B4-BE49-F238E27FC236}">
                <a16:creationId xmlns:a16="http://schemas.microsoft.com/office/drawing/2014/main" id="{F708D420-4C84-C2E9-B5A1-791C971878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49" t="2583" r="32655" b="1359"/>
          <a:stretch/>
        </p:blipFill>
        <p:spPr bwMode="auto">
          <a:xfrm>
            <a:off x="307972" y="3833152"/>
            <a:ext cx="525243" cy="71212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01EE63A-0583-ABF3-00F0-1951B8F97FE7}"/>
              </a:ext>
            </a:extLst>
          </p:cNvPr>
          <p:cNvSpPr txBox="1"/>
          <p:nvPr/>
        </p:nvSpPr>
        <p:spPr>
          <a:xfrm rot="20518344">
            <a:off x="7795390" y="1171307"/>
            <a:ext cx="2786845" cy="1754326"/>
          </a:xfrm>
          <a:prstGeom prst="rect">
            <a:avLst/>
          </a:prstGeom>
          <a:noFill/>
        </p:spPr>
        <p:txBody>
          <a:bodyPr wrap="square" rtlCol="0">
            <a:spAutoFit/>
          </a:bodyPr>
          <a:lstStyle/>
          <a:p>
            <a:r>
              <a:rPr lang="en-GR" dirty="0">
                <a:highlight>
                  <a:srgbClr val="FFFF00"/>
                </a:highlight>
              </a:rPr>
              <a:t>Fusion is agnostic about the previous and the next </a:t>
            </a:r>
            <a:r>
              <a:rPr lang="en-US" dirty="0">
                <a:highlight>
                  <a:srgbClr val="FFFF00"/>
                </a:highlight>
              </a:rPr>
              <a:t>workflow </a:t>
            </a:r>
            <a:r>
              <a:rPr lang="en-GR" dirty="0">
                <a:highlight>
                  <a:srgbClr val="FFFF00"/>
                </a:highlight>
              </a:rPr>
              <a:t>component. Topics are generated based on systems instructions dynamically</a:t>
            </a:r>
          </a:p>
        </p:txBody>
      </p:sp>
      <p:sp>
        <p:nvSpPr>
          <p:cNvPr id="30" name="TextBox 29">
            <a:extLst>
              <a:ext uri="{FF2B5EF4-FFF2-40B4-BE49-F238E27FC236}">
                <a16:creationId xmlns:a16="http://schemas.microsoft.com/office/drawing/2014/main" id="{8F0D465B-C813-3A49-19B5-65210606E01F}"/>
              </a:ext>
            </a:extLst>
          </p:cNvPr>
          <p:cNvSpPr txBox="1"/>
          <p:nvPr/>
        </p:nvSpPr>
        <p:spPr>
          <a:xfrm>
            <a:off x="134343" y="5133821"/>
            <a:ext cx="1503496" cy="923330"/>
          </a:xfrm>
          <a:prstGeom prst="rect">
            <a:avLst/>
          </a:prstGeom>
          <a:noFill/>
        </p:spPr>
        <p:txBody>
          <a:bodyPr wrap="square" rtlCol="0">
            <a:spAutoFit/>
          </a:bodyPr>
          <a:lstStyle/>
          <a:p>
            <a:r>
              <a:rPr lang="en-US" dirty="0"/>
              <a:t>New message with a user workflow</a:t>
            </a:r>
            <a:endParaRPr lang="en-GR" dirty="0"/>
          </a:p>
        </p:txBody>
      </p:sp>
      <p:sp>
        <p:nvSpPr>
          <p:cNvPr id="31" name="Rectangle 30">
            <a:extLst>
              <a:ext uri="{FF2B5EF4-FFF2-40B4-BE49-F238E27FC236}">
                <a16:creationId xmlns:a16="http://schemas.microsoft.com/office/drawing/2014/main" id="{E0B7B495-86D5-DEBD-506D-DF4F88C9D823}"/>
              </a:ext>
            </a:extLst>
          </p:cNvPr>
          <p:cNvSpPr/>
          <p:nvPr/>
        </p:nvSpPr>
        <p:spPr>
          <a:xfrm>
            <a:off x="1820172" y="3777095"/>
            <a:ext cx="673646" cy="2610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2" name="TextBox 31">
            <a:extLst>
              <a:ext uri="{FF2B5EF4-FFF2-40B4-BE49-F238E27FC236}">
                <a16:creationId xmlns:a16="http://schemas.microsoft.com/office/drawing/2014/main" id="{A1F96764-FE24-7545-B246-D1A50071AB87}"/>
              </a:ext>
            </a:extLst>
          </p:cNvPr>
          <p:cNvSpPr txBox="1"/>
          <p:nvPr/>
        </p:nvSpPr>
        <p:spPr>
          <a:xfrm>
            <a:off x="1415651" y="3275530"/>
            <a:ext cx="1618791" cy="369332"/>
          </a:xfrm>
          <a:prstGeom prst="rect">
            <a:avLst/>
          </a:prstGeom>
          <a:noFill/>
        </p:spPr>
        <p:txBody>
          <a:bodyPr wrap="square" rtlCol="0">
            <a:spAutoFit/>
          </a:bodyPr>
          <a:lstStyle/>
          <a:p>
            <a:r>
              <a:rPr lang="en-GR" dirty="0"/>
              <a:t>Fusion Proxy</a:t>
            </a:r>
          </a:p>
        </p:txBody>
      </p:sp>
      <p:sp>
        <p:nvSpPr>
          <p:cNvPr id="33" name="Right Arrow 32">
            <a:extLst>
              <a:ext uri="{FF2B5EF4-FFF2-40B4-BE49-F238E27FC236}">
                <a16:creationId xmlns:a16="http://schemas.microsoft.com/office/drawing/2014/main" id="{4CF895A4-639B-3C67-E51D-F3635BF4FF04}"/>
              </a:ext>
            </a:extLst>
          </p:cNvPr>
          <p:cNvSpPr/>
          <p:nvPr/>
        </p:nvSpPr>
        <p:spPr>
          <a:xfrm>
            <a:off x="2646158" y="4158626"/>
            <a:ext cx="1503497" cy="356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a:t>
            </a:r>
            <a:r>
              <a:rPr lang="en-GR" dirty="0"/>
              <a:t>ser 1</a:t>
            </a:r>
          </a:p>
        </p:txBody>
      </p:sp>
      <p:sp>
        <p:nvSpPr>
          <p:cNvPr id="34" name="Right Arrow 33">
            <a:extLst>
              <a:ext uri="{FF2B5EF4-FFF2-40B4-BE49-F238E27FC236}">
                <a16:creationId xmlns:a16="http://schemas.microsoft.com/office/drawing/2014/main" id="{9827F06A-4F65-17DD-4361-231476C39E87}"/>
              </a:ext>
            </a:extLst>
          </p:cNvPr>
          <p:cNvSpPr/>
          <p:nvPr/>
        </p:nvSpPr>
        <p:spPr>
          <a:xfrm>
            <a:off x="2646158" y="4904508"/>
            <a:ext cx="1503497" cy="356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a:t>
            </a:r>
            <a:r>
              <a:rPr lang="en-GR" dirty="0"/>
              <a:t>ser 2</a:t>
            </a:r>
          </a:p>
        </p:txBody>
      </p:sp>
      <p:sp>
        <p:nvSpPr>
          <p:cNvPr id="36" name="Right Arrow 35">
            <a:extLst>
              <a:ext uri="{FF2B5EF4-FFF2-40B4-BE49-F238E27FC236}">
                <a16:creationId xmlns:a16="http://schemas.microsoft.com/office/drawing/2014/main" id="{3716F848-F430-C427-C5BB-1556DE79A474}"/>
              </a:ext>
            </a:extLst>
          </p:cNvPr>
          <p:cNvSpPr/>
          <p:nvPr/>
        </p:nvSpPr>
        <p:spPr>
          <a:xfrm>
            <a:off x="2646158" y="6120557"/>
            <a:ext cx="1503497" cy="356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a:t>
            </a:r>
            <a:r>
              <a:rPr lang="en-GR" dirty="0"/>
              <a:t>ser N</a:t>
            </a:r>
          </a:p>
        </p:txBody>
      </p:sp>
      <p:graphicFrame>
        <p:nvGraphicFramePr>
          <p:cNvPr id="37" name="Diagram 36">
            <a:extLst>
              <a:ext uri="{FF2B5EF4-FFF2-40B4-BE49-F238E27FC236}">
                <a16:creationId xmlns:a16="http://schemas.microsoft.com/office/drawing/2014/main" id="{6E2B4F14-5866-746D-3173-ACCC7157E014}"/>
              </a:ext>
            </a:extLst>
          </p:cNvPr>
          <p:cNvGraphicFramePr/>
          <p:nvPr/>
        </p:nvGraphicFramePr>
        <p:xfrm>
          <a:off x="4336876" y="3215034"/>
          <a:ext cx="7547152" cy="2243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8" name="Diagram 37">
            <a:extLst>
              <a:ext uri="{FF2B5EF4-FFF2-40B4-BE49-F238E27FC236}">
                <a16:creationId xmlns:a16="http://schemas.microsoft.com/office/drawing/2014/main" id="{248681E7-41A3-4109-09C2-C8A631E63A9C}"/>
              </a:ext>
            </a:extLst>
          </p:cNvPr>
          <p:cNvGraphicFramePr/>
          <p:nvPr/>
        </p:nvGraphicFramePr>
        <p:xfrm>
          <a:off x="4301995" y="4066363"/>
          <a:ext cx="7547152" cy="22432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9" name="Diagram 38">
            <a:extLst>
              <a:ext uri="{FF2B5EF4-FFF2-40B4-BE49-F238E27FC236}">
                <a16:creationId xmlns:a16="http://schemas.microsoft.com/office/drawing/2014/main" id="{58F00ED6-367D-EA4E-7FD5-7E1BDD417A7E}"/>
              </a:ext>
            </a:extLst>
          </p:cNvPr>
          <p:cNvGraphicFramePr/>
          <p:nvPr/>
        </p:nvGraphicFramePr>
        <p:xfrm>
          <a:off x="4289659" y="4974019"/>
          <a:ext cx="7547152" cy="224324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40" name="TextBox 39">
            <a:extLst>
              <a:ext uri="{FF2B5EF4-FFF2-40B4-BE49-F238E27FC236}">
                <a16:creationId xmlns:a16="http://schemas.microsoft.com/office/drawing/2014/main" id="{0574CD86-6FEF-C33D-A3D7-42CEFA8A667D}"/>
              </a:ext>
            </a:extLst>
          </p:cNvPr>
          <p:cNvSpPr txBox="1"/>
          <p:nvPr/>
        </p:nvSpPr>
        <p:spPr>
          <a:xfrm>
            <a:off x="3172243" y="5041150"/>
            <a:ext cx="429369" cy="1246495"/>
          </a:xfrm>
          <a:prstGeom prst="rect">
            <a:avLst/>
          </a:prstGeom>
          <a:noFill/>
        </p:spPr>
        <p:txBody>
          <a:bodyPr wrap="square" rtlCol="0">
            <a:spAutoFit/>
          </a:bodyPr>
          <a:lstStyle/>
          <a:p>
            <a:r>
              <a:rPr lang="en-GR" sz="2500" b="1" dirty="0"/>
              <a:t>.</a:t>
            </a:r>
          </a:p>
          <a:p>
            <a:r>
              <a:rPr lang="en-GR" sz="2500" b="1" dirty="0"/>
              <a:t>.</a:t>
            </a:r>
          </a:p>
          <a:p>
            <a:r>
              <a:rPr lang="en-GR" sz="2500" b="1" dirty="0"/>
              <a:t>.</a:t>
            </a:r>
          </a:p>
        </p:txBody>
      </p:sp>
    </p:spTree>
    <p:extLst>
      <p:ext uri="{BB962C8B-B14F-4D97-AF65-F5344CB8AC3E}">
        <p14:creationId xmlns:p14="http://schemas.microsoft.com/office/powerpoint/2010/main" val="78431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61AA-A1DC-5193-78E2-D561813CDDC4}"/>
              </a:ext>
            </a:extLst>
          </p:cNvPr>
          <p:cNvSpPr>
            <a:spLocks noGrp="1"/>
          </p:cNvSpPr>
          <p:nvPr>
            <p:ph type="title"/>
          </p:nvPr>
        </p:nvSpPr>
        <p:spPr/>
        <p:txBody>
          <a:bodyPr/>
          <a:lstStyle/>
          <a:p>
            <a:r>
              <a:rPr lang="en-US" dirty="0"/>
              <a:t>FUSION workflow setup</a:t>
            </a:r>
          </a:p>
        </p:txBody>
      </p:sp>
      <p:sp>
        <p:nvSpPr>
          <p:cNvPr id="4" name="Date Placeholder 3">
            <a:extLst>
              <a:ext uri="{FF2B5EF4-FFF2-40B4-BE49-F238E27FC236}">
                <a16:creationId xmlns:a16="http://schemas.microsoft.com/office/drawing/2014/main" id="{B050E0C7-E99A-881F-2170-E6B14110DD02}"/>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5" name="Footer Placeholder 4">
            <a:extLst>
              <a:ext uri="{FF2B5EF4-FFF2-40B4-BE49-F238E27FC236}">
                <a16:creationId xmlns:a16="http://schemas.microsoft.com/office/drawing/2014/main" id="{725A3162-8D5E-D04A-FC41-104A73FC3E0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CF7379C-2A67-2ABE-88D9-92139BF14011}"/>
              </a:ext>
            </a:extLst>
          </p:cNvPr>
          <p:cNvSpPr>
            <a:spLocks noGrp="1"/>
          </p:cNvSpPr>
          <p:nvPr>
            <p:ph type="sldNum" sz="quarter" idx="12"/>
          </p:nvPr>
        </p:nvSpPr>
        <p:spPr/>
        <p:txBody>
          <a:bodyPr/>
          <a:lstStyle/>
          <a:p>
            <a:fld id="{345175DA-277F-B548-B500-1BF71FE23091}" type="slidenum">
              <a:rPr lang="it-IT" smtClean="0"/>
              <a:pPr/>
              <a:t>32</a:t>
            </a:fld>
            <a:endParaRPr lang="it-IT"/>
          </a:p>
        </p:txBody>
      </p:sp>
      <p:pic>
        <p:nvPicPr>
          <p:cNvPr id="8" name="Picture 7">
            <a:extLst>
              <a:ext uri="{FF2B5EF4-FFF2-40B4-BE49-F238E27FC236}">
                <a16:creationId xmlns:a16="http://schemas.microsoft.com/office/drawing/2014/main" id="{900BA6EB-43A1-9981-30D5-E856AE40CCD1}"/>
              </a:ext>
            </a:extLst>
          </p:cNvPr>
          <p:cNvPicPr>
            <a:picLocks noChangeAspect="1"/>
          </p:cNvPicPr>
          <p:nvPr/>
        </p:nvPicPr>
        <p:blipFill>
          <a:blip r:embed="rId2"/>
          <a:stretch>
            <a:fillRect/>
          </a:stretch>
        </p:blipFill>
        <p:spPr>
          <a:xfrm>
            <a:off x="295275" y="1626573"/>
            <a:ext cx="6838950" cy="3846909"/>
          </a:xfrm>
          <a:prstGeom prst="rect">
            <a:avLst/>
          </a:prstGeom>
        </p:spPr>
      </p:pic>
      <p:pic>
        <p:nvPicPr>
          <p:cNvPr id="10" name="Picture 9">
            <a:extLst>
              <a:ext uri="{FF2B5EF4-FFF2-40B4-BE49-F238E27FC236}">
                <a16:creationId xmlns:a16="http://schemas.microsoft.com/office/drawing/2014/main" id="{0DB2BEAC-F710-967A-06D6-5E367D064640}"/>
              </a:ext>
            </a:extLst>
          </p:cNvPr>
          <p:cNvPicPr>
            <a:picLocks noChangeAspect="1"/>
          </p:cNvPicPr>
          <p:nvPr/>
        </p:nvPicPr>
        <p:blipFill>
          <a:blip r:embed="rId3"/>
          <a:stretch>
            <a:fillRect/>
          </a:stretch>
        </p:blipFill>
        <p:spPr>
          <a:xfrm>
            <a:off x="5257802" y="2581275"/>
            <a:ext cx="6705598" cy="3771899"/>
          </a:xfrm>
          <a:prstGeom prst="rect">
            <a:avLst/>
          </a:prstGeom>
        </p:spPr>
      </p:pic>
    </p:spTree>
    <p:extLst>
      <p:ext uri="{BB962C8B-B14F-4D97-AF65-F5344CB8AC3E}">
        <p14:creationId xmlns:p14="http://schemas.microsoft.com/office/powerpoint/2010/main" val="640920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3EF7-80D4-46A7-74EB-B17935BD676F}"/>
              </a:ext>
            </a:extLst>
          </p:cNvPr>
          <p:cNvSpPr>
            <a:spLocks noGrp="1"/>
          </p:cNvSpPr>
          <p:nvPr>
            <p:ph type="title"/>
          </p:nvPr>
        </p:nvSpPr>
        <p:spPr/>
        <p:txBody>
          <a:bodyPr/>
          <a:lstStyle/>
          <a:p>
            <a:r>
              <a:rPr lang="en-US" dirty="0"/>
              <a:t>Fusion Engine</a:t>
            </a:r>
            <a:endParaRPr lang="en-GR" sz="1800" dirty="0"/>
          </a:p>
        </p:txBody>
      </p:sp>
      <p:sp>
        <p:nvSpPr>
          <p:cNvPr id="3" name="Content Placeholder 2">
            <a:extLst>
              <a:ext uri="{FF2B5EF4-FFF2-40B4-BE49-F238E27FC236}">
                <a16:creationId xmlns:a16="http://schemas.microsoft.com/office/drawing/2014/main" id="{FB508D09-165E-5B70-5862-3714E0E4CAE7}"/>
              </a:ext>
            </a:extLst>
          </p:cNvPr>
          <p:cNvSpPr>
            <a:spLocks noGrp="1"/>
          </p:cNvSpPr>
          <p:nvPr>
            <p:ph idx="1"/>
          </p:nvPr>
        </p:nvSpPr>
        <p:spPr>
          <a:xfrm>
            <a:off x="833215" y="1734871"/>
            <a:ext cx="10510615" cy="1252035"/>
          </a:xfrm>
        </p:spPr>
        <p:txBody>
          <a:bodyPr/>
          <a:lstStyle/>
          <a:p>
            <a:pPr marL="457200" lvl="1" indent="0">
              <a:buNone/>
            </a:pPr>
            <a:r>
              <a:rPr lang="en-US" dirty="0"/>
              <a:t>The model will provide higher level aggregated information about the datasets.. </a:t>
            </a:r>
          </a:p>
          <a:p>
            <a:endParaRPr lang="en-GR" dirty="0"/>
          </a:p>
        </p:txBody>
      </p:sp>
      <p:sp>
        <p:nvSpPr>
          <p:cNvPr id="4" name="Date Placeholder 3">
            <a:extLst>
              <a:ext uri="{FF2B5EF4-FFF2-40B4-BE49-F238E27FC236}">
                <a16:creationId xmlns:a16="http://schemas.microsoft.com/office/drawing/2014/main" id="{F4BA99EA-19DF-69E8-4787-4D6E24CD9295}"/>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6B772000-F17C-75E0-B3AC-D9CF9363FC6D}"/>
              </a:ext>
            </a:extLst>
          </p:cNvPr>
          <p:cNvSpPr>
            <a:spLocks noGrp="1"/>
          </p:cNvSpPr>
          <p:nvPr>
            <p:ph type="sldNum" sz="quarter" idx="12"/>
          </p:nvPr>
        </p:nvSpPr>
        <p:spPr/>
        <p:txBody>
          <a:bodyPr/>
          <a:lstStyle/>
          <a:p>
            <a:fld id="{345175DA-277F-B548-B500-1BF71FE23091}" type="slidenum">
              <a:rPr lang="it-IT" smtClean="0"/>
              <a:pPr/>
              <a:t>33</a:t>
            </a:fld>
            <a:endParaRPr lang="it-IT"/>
          </a:p>
        </p:txBody>
      </p:sp>
      <p:grpSp>
        <p:nvGrpSpPr>
          <p:cNvPr id="27" name="Group 26">
            <a:extLst>
              <a:ext uri="{FF2B5EF4-FFF2-40B4-BE49-F238E27FC236}">
                <a16:creationId xmlns:a16="http://schemas.microsoft.com/office/drawing/2014/main" id="{224DEA46-818C-C56C-8E65-236EF5B84137}"/>
              </a:ext>
            </a:extLst>
          </p:cNvPr>
          <p:cNvGrpSpPr/>
          <p:nvPr/>
        </p:nvGrpSpPr>
        <p:grpSpPr>
          <a:xfrm>
            <a:off x="235528" y="4006890"/>
            <a:ext cx="4715258" cy="443473"/>
            <a:chOff x="6633556" y="3767288"/>
            <a:chExt cx="4715258" cy="443473"/>
          </a:xfrm>
        </p:grpSpPr>
        <p:cxnSp>
          <p:nvCxnSpPr>
            <p:cNvPr id="21" name="Straight Connector 20">
              <a:extLst>
                <a:ext uri="{FF2B5EF4-FFF2-40B4-BE49-F238E27FC236}">
                  <a16:creationId xmlns:a16="http://schemas.microsoft.com/office/drawing/2014/main" id="{45237723-9233-A24E-C7AB-85B842A81E97}"/>
                </a:ext>
              </a:extLst>
            </p:cNvPr>
            <p:cNvCxnSpPr/>
            <p:nvPr/>
          </p:nvCxnSpPr>
          <p:spPr>
            <a:xfrm>
              <a:off x="6633556" y="3940233"/>
              <a:ext cx="4715258"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3BB8042-6312-A7FD-B12B-57BE83282D7E}"/>
                </a:ext>
              </a:extLst>
            </p:cNvPr>
            <p:cNvSpPr/>
            <p:nvPr/>
          </p:nvSpPr>
          <p:spPr>
            <a:xfrm>
              <a:off x="7015944" y="3778249"/>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3" name="Oval 22">
              <a:extLst>
                <a:ext uri="{FF2B5EF4-FFF2-40B4-BE49-F238E27FC236}">
                  <a16:creationId xmlns:a16="http://schemas.microsoft.com/office/drawing/2014/main" id="{50BFD46E-3BDA-AE54-7D8A-686961FEC423}"/>
                </a:ext>
              </a:extLst>
            </p:cNvPr>
            <p:cNvSpPr/>
            <p:nvPr/>
          </p:nvSpPr>
          <p:spPr>
            <a:xfrm>
              <a:off x="7836583" y="3767288"/>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4" name="Oval 23">
              <a:extLst>
                <a:ext uri="{FF2B5EF4-FFF2-40B4-BE49-F238E27FC236}">
                  <a16:creationId xmlns:a16="http://schemas.microsoft.com/office/drawing/2014/main" id="{953B7C82-EEC2-D975-D26B-6FE3967785A6}"/>
                </a:ext>
              </a:extLst>
            </p:cNvPr>
            <p:cNvSpPr/>
            <p:nvPr/>
          </p:nvSpPr>
          <p:spPr>
            <a:xfrm>
              <a:off x="8684485" y="3776051"/>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5" name="Oval 24">
              <a:extLst>
                <a:ext uri="{FF2B5EF4-FFF2-40B4-BE49-F238E27FC236}">
                  <a16:creationId xmlns:a16="http://schemas.microsoft.com/office/drawing/2014/main" id="{364938D1-C7EE-8F91-A9C7-1EA9F8414B1C}"/>
                </a:ext>
              </a:extLst>
            </p:cNvPr>
            <p:cNvSpPr/>
            <p:nvPr/>
          </p:nvSpPr>
          <p:spPr>
            <a:xfrm>
              <a:off x="9582262" y="3778249"/>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6" name="Oval 25">
              <a:extLst>
                <a:ext uri="{FF2B5EF4-FFF2-40B4-BE49-F238E27FC236}">
                  <a16:creationId xmlns:a16="http://schemas.microsoft.com/office/drawing/2014/main" id="{60BFC493-B66E-0C8D-6A65-81B090CDCBF6}"/>
                </a:ext>
              </a:extLst>
            </p:cNvPr>
            <p:cNvSpPr/>
            <p:nvPr/>
          </p:nvSpPr>
          <p:spPr>
            <a:xfrm>
              <a:off x="10460036" y="3776051"/>
              <a:ext cx="432262" cy="432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pic>
        <p:nvPicPr>
          <p:cNvPr id="1026" name="Picture 2" descr="GitHub - kubeflow/kubeflow: Machine Learning Toolkit for Kubernetes">
            <a:extLst>
              <a:ext uri="{FF2B5EF4-FFF2-40B4-BE49-F238E27FC236}">
                <a16:creationId xmlns:a16="http://schemas.microsoft.com/office/drawing/2014/main" id="{5826EBD6-54EE-E34D-7F25-E461B2DD4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679" y="2838728"/>
            <a:ext cx="877774" cy="8738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050DCD-F6C8-E24C-A81D-62A0C5E3E09A}"/>
              </a:ext>
            </a:extLst>
          </p:cNvPr>
          <p:cNvSpPr txBox="1"/>
          <p:nvPr/>
        </p:nvSpPr>
        <p:spPr>
          <a:xfrm>
            <a:off x="6088523" y="2540569"/>
            <a:ext cx="5720822" cy="3416320"/>
          </a:xfrm>
          <a:prstGeom prst="rect">
            <a:avLst/>
          </a:prstGeom>
          <a:noFill/>
        </p:spPr>
        <p:txBody>
          <a:bodyPr wrap="square" rtlCol="0">
            <a:spAutoFit/>
          </a:bodyPr>
          <a:lstStyle/>
          <a:p>
            <a:r>
              <a:rPr lang="en-GR" dirty="0"/>
              <a:t>Each pipeline supports different types of data</a:t>
            </a:r>
          </a:p>
          <a:p>
            <a:pPr marL="285750" indent="-285750">
              <a:buFont typeface="Arial" panose="020B0604020202020204" pitchFamily="34" charset="0"/>
              <a:buChar char="•"/>
            </a:pPr>
            <a:r>
              <a:rPr lang="en-US" dirty="0"/>
              <a:t>TIFF</a:t>
            </a:r>
            <a:r>
              <a:rPr lang="en-GR" dirty="0"/>
              <a:t>s</a:t>
            </a:r>
          </a:p>
          <a:p>
            <a:pPr marL="285750" indent="-285750">
              <a:buFont typeface="Arial" panose="020B0604020202020204" pitchFamily="34" charset="0"/>
              <a:buChar char="•"/>
            </a:pPr>
            <a:r>
              <a:rPr lang="en-GR" dirty="0"/>
              <a:t>Shapefiles</a:t>
            </a:r>
          </a:p>
          <a:p>
            <a:pPr marL="285750" indent="-285750">
              <a:buFont typeface="Arial" panose="020B0604020202020204" pitchFamily="34" charset="0"/>
              <a:buChar char="•"/>
            </a:pPr>
            <a:r>
              <a:rPr lang="en-GR" dirty="0"/>
              <a:t>N</a:t>
            </a:r>
            <a:r>
              <a:rPr lang="en-US" dirty="0"/>
              <a:t>et</a:t>
            </a:r>
            <a:r>
              <a:rPr lang="en-GR" dirty="0"/>
              <a:t>CDF</a:t>
            </a:r>
          </a:p>
          <a:p>
            <a:pPr marL="285750" indent="-285750">
              <a:buFont typeface="Arial" panose="020B0604020202020204" pitchFamily="34" charset="0"/>
              <a:buChar char="•"/>
            </a:pPr>
            <a:r>
              <a:rPr lang="en-GR" dirty="0"/>
              <a:t>CSV</a:t>
            </a:r>
          </a:p>
          <a:p>
            <a:pPr marL="285750" indent="-285750">
              <a:buFont typeface="Arial" panose="020B0604020202020204" pitchFamily="34" charset="0"/>
              <a:buChar char="•"/>
            </a:pPr>
            <a:r>
              <a:rPr lang="en-GR" dirty="0"/>
              <a:t>Grib</a:t>
            </a:r>
          </a:p>
          <a:p>
            <a:endParaRPr lang="en-GR" dirty="0"/>
          </a:p>
          <a:p>
            <a:r>
              <a:rPr lang="en-US" dirty="0"/>
              <a:t>Fusion Models</a:t>
            </a:r>
            <a:r>
              <a:rPr lang="el-GR" dirty="0"/>
              <a:t> </a:t>
            </a:r>
            <a:endParaRPr lang="en-GR" dirty="0"/>
          </a:p>
          <a:p>
            <a:pPr marL="285750" indent="-285750">
              <a:buFont typeface="Arial" panose="020B0604020202020204" pitchFamily="34" charset="0"/>
              <a:buChar char="•"/>
            </a:pPr>
            <a:r>
              <a:rPr lang="en-GR" dirty="0"/>
              <a:t>Preprocessing of tiff data</a:t>
            </a:r>
          </a:p>
          <a:p>
            <a:pPr marL="285750" indent="-285750">
              <a:buFont typeface="Arial" panose="020B0604020202020204" pitchFamily="34" charset="0"/>
              <a:buChar char="•"/>
            </a:pPr>
            <a:r>
              <a:rPr lang="en-GR" dirty="0"/>
              <a:t>Spatiotemporal merging of information based on different tiffs or shapefiles</a:t>
            </a:r>
          </a:p>
          <a:p>
            <a:pPr marL="285750" indent="-285750">
              <a:buFont typeface="Arial" panose="020B0604020202020204" pitchFamily="34" charset="0"/>
              <a:buChar char="•"/>
            </a:pPr>
            <a:r>
              <a:rPr lang="en-US" dirty="0"/>
              <a:t>E.g., </a:t>
            </a:r>
            <a:r>
              <a:rPr lang="en-GR" dirty="0"/>
              <a:t>NDVI calculation</a:t>
            </a:r>
            <a:r>
              <a:rPr lang="en-US" dirty="0"/>
              <a:t>, </a:t>
            </a:r>
            <a:r>
              <a:rPr lang="en-GR" dirty="0"/>
              <a:t>Crop identification/Crop counting</a:t>
            </a:r>
          </a:p>
        </p:txBody>
      </p:sp>
    </p:spTree>
    <p:extLst>
      <p:ext uri="{BB962C8B-B14F-4D97-AF65-F5344CB8AC3E}">
        <p14:creationId xmlns:p14="http://schemas.microsoft.com/office/powerpoint/2010/main" val="2041827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B410-BD82-7082-07E6-09C40458C028}"/>
              </a:ext>
            </a:extLst>
          </p:cNvPr>
          <p:cNvSpPr>
            <a:spLocks noGrp="1"/>
          </p:cNvSpPr>
          <p:nvPr>
            <p:ph type="title"/>
          </p:nvPr>
        </p:nvSpPr>
        <p:spPr>
          <a:xfrm>
            <a:off x="407500" y="798644"/>
            <a:ext cx="10941315" cy="980329"/>
          </a:xfrm>
        </p:spPr>
        <p:txBody>
          <a:bodyPr anchor="ctr">
            <a:normAutofit/>
          </a:bodyPr>
          <a:lstStyle/>
          <a:p>
            <a:r>
              <a:rPr lang="en-US" dirty="0"/>
              <a:t>Example of Geospatial Counting</a:t>
            </a:r>
          </a:p>
        </p:txBody>
      </p:sp>
      <p:sp>
        <p:nvSpPr>
          <p:cNvPr id="4" name="Date Placeholder 3">
            <a:extLst>
              <a:ext uri="{FF2B5EF4-FFF2-40B4-BE49-F238E27FC236}">
                <a16:creationId xmlns:a16="http://schemas.microsoft.com/office/drawing/2014/main" id="{C5A588D5-437D-C5D3-530E-19D4123712E3}"/>
              </a:ext>
            </a:extLst>
          </p:cNvPr>
          <p:cNvSpPr>
            <a:spLocks noGrp="1"/>
          </p:cNvSpPr>
          <p:nvPr>
            <p:ph type="dt" sz="half" idx="10"/>
          </p:nvPr>
        </p:nvSpPr>
        <p:spPr>
          <a:xfrm>
            <a:off x="10221762" y="6520102"/>
            <a:ext cx="1127053" cy="337898"/>
          </a:xfrm>
        </p:spPr>
        <p:txBody>
          <a:bodyPr>
            <a:normAutofit/>
          </a:bodyPr>
          <a:lstStyle/>
          <a:p>
            <a:pPr>
              <a:spcAft>
                <a:spcPts val="600"/>
              </a:spcAft>
            </a:pPr>
            <a:fld id="{3E53778A-49EF-5148-AD2C-2B49FC124A50}" type="datetime1">
              <a:rPr lang="it-IT" smtClean="0"/>
              <a:pPr>
                <a:spcAft>
                  <a:spcPts val="600"/>
                </a:spcAft>
              </a:pPr>
              <a:t>25/10/2023</a:t>
            </a:fld>
            <a:endParaRPr lang="it-IT"/>
          </a:p>
        </p:txBody>
      </p:sp>
      <p:sp>
        <p:nvSpPr>
          <p:cNvPr id="6" name="Slide Number Placeholder 5">
            <a:extLst>
              <a:ext uri="{FF2B5EF4-FFF2-40B4-BE49-F238E27FC236}">
                <a16:creationId xmlns:a16="http://schemas.microsoft.com/office/drawing/2014/main" id="{7582AD6A-1AC4-CDB2-C564-F92D0552B137}"/>
              </a:ext>
            </a:extLst>
          </p:cNvPr>
          <p:cNvSpPr>
            <a:spLocks noGrp="1"/>
          </p:cNvSpPr>
          <p:nvPr>
            <p:ph type="sldNum" sz="quarter" idx="12"/>
          </p:nvPr>
        </p:nvSpPr>
        <p:spPr>
          <a:xfrm>
            <a:off x="838199" y="6496896"/>
            <a:ext cx="981973" cy="337897"/>
          </a:xfrm>
        </p:spPr>
        <p:txBody>
          <a:bodyPr>
            <a:normAutofit/>
          </a:bodyPr>
          <a:lstStyle/>
          <a:p>
            <a:pPr>
              <a:spcAft>
                <a:spcPts val="600"/>
              </a:spcAft>
            </a:pPr>
            <a:fld id="{345175DA-277F-B548-B500-1BF71FE23091}" type="slidenum">
              <a:rPr lang="it-IT" smtClean="0"/>
              <a:pPr>
                <a:spcAft>
                  <a:spcPts val="600"/>
                </a:spcAft>
              </a:pPr>
              <a:t>34</a:t>
            </a:fld>
            <a:endParaRPr lang="it-IT"/>
          </a:p>
        </p:txBody>
      </p:sp>
      <p:grpSp>
        <p:nvGrpSpPr>
          <p:cNvPr id="3" name="Group 2">
            <a:extLst>
              <a:ext uri="{FF2B5EF4-FFF2-40B4-BE49-F238E27FC236}">
                <a16:creationId xmlns:a16="http://schemas.microsoft.com/office/drawing/2014/main" id="{0062FA5D-6880-252F-329A-D0B6BE0DDB1E}"/>
              </a:ext>
            </a:extLst>
          </p:cNvPr>
          <p:cNvGrpSpPr/>
          <p:nvPr/>
        </p:nvGrpSpPr>
        <p:grpSpPr>
          <a:xfrm>
            <a:off x="-294717" y="2349604"/>
            <a:ext cx="12231794" cy="729541"/>
            <a:chOff x="6633556" y="3750013"/>
            <a:chExt cx="6660753" cy="460748"/>
          </a:xfrm>
          <a:solidFill>
            <a:schemeClr val="accent6"/>
          </a:solidFill>
        </p:grpSpPr>
        <p:cxnSp>
          <p:nvCxnSpPr>
            <p:cNvPr id="5" name="Straight Connector 4">
              <a:extLst>
                <a:ext uri="{FF2B5EF4-FFF2-40B4-BE49-F238E27FC236}">
                  <a16:creationId xmlns:a16="http://schemas.microsoft.com/office/drawing/2014/main" id="{0B1EDA3D-6CBE-F33B-C875-555DBB86482F}"/>
                </a:ext>
              </a:extLst>
            </p:cNvPr>
            <p:cNvCxnSpPr>
              <a:cxnSpLocks/>
            </p:cNvCxnSpPr>
            <p:nvPr/>
          </p:nvCxnSpPr>
          <p:spPr>
            <a:xfrm>
              <a:off x="6633556" y="3940233"/>
              <a:ext cx="6660753" cy="110859"/>
            </a:xfrm>
            <a:prstGeom prst="line">
              <a:avLst/>
            </a:prstGeom>
            <a:grpFill/>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37CB8F5-B61B-CCA1-2407-8E916963C371}"/>
                </a:ext>
              </a:extLst>
            </p:cNvPr>
            <p:cNvSpPr/>
            <p:nvPr/>
          </p:nvSpPr>
          <p:spPr>
            <a:xfrm>
              <a:off x="7015944" y="3778249"/>
              <a:ext cx="432262" cy="43251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9" name="Oval 8">
              <a:extLst>
                <a:ext uri="{FF2B5EF4-FFF2-40B4-BE49-F238E27FC236}">
                  <a16:creationId xmlns:a16="http://schemas.microsoft.com/office/drawing/2014/main" id="{89162671-A496-7D7A-90AB-1CAAE4192AFA}"/>
                </a:ext>
              </a:extLst>
            </p:cNvPr>
            <p:cNvSpPr/>
            <p:nvPr/>
          </p:nvSpPr>
          <p:spPr>
            <a:xfrm>
              <a:off x="7836583" y="3767288"/>
              <a:ext cx="432262" cy="43251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Oval 9">
              <a:extLst>
                <a:ext uri="{FF2B5EF4-FFF2-40B4-BE49-F238E27FC236}">
                  <a16:creationId xmlns:a16="http://schemas.microsoft.com/office/drawing/2014/main" id="{D715B301-D52D-1012-3F66-5B892BBF2D5A}"/>
                </a:ext>
              </a:extLst>
            </p:cNvPr>
            <p:cNvSpPr/>
            <p:nvPr/>
          </p:nvSpPr>
          <p:spPr>
            <a:xfrm>
              <a:off x="8503993" y="3776051"/>
              <a:ext cx="432262" cy="43251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 name="Oval 10">
              <a:extLst>
                <a:ext uri="{FF2B5EF4-FFF2-40B4-BE49-F238E27FC236}">
                  <a16:creationId xmlns:a16="http://schemas.microsoft.com/office/drawing/2014/main" id="{8489839D-6008-4532-2AFB-6F8A6D764CAE}"/>
                </a:ext>
              </a:extLst>
            </p:cNvPr>
            <p:cNvSpPr/>
            <p:nvPr/>
          </p:nvSpPr>
          <p:spPr>
            <a:xfrm>
              <a:off x="9582262" y="3778249"/>
              <a:ext cx="432262" cy="43251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 name="Oval 11">
              <a:extLst>
                <a:ext uri="{FF2B5EF4-FFF2-40B4-BE49-F238E27FC236}">
                  <a16:creationId xmlns:a16="http://schemas.microsoft.com/office/drawing/2014/main" id="{4395C990-6892-FE23-8ED6-AA567C218AA7}"/>
                </a:ext>
              </a:extLst>
            </p:cNvPr>
            <p:cNvSpPr/>
            <p:nvPr/>
          </p:nvSpPr>
          <p:spPr>
            <a:xfrm>
              <a:off x="10529981" y="3750013"/>
              <a:ext cx="432262" cy="43251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14" name="TextBox 13">
            <a:extLst>
              <a:ext uri="{FF2B5EF4-FFF2-40B4-BE49-F238E27FC236}">
                <a16:creationId xmlns:a16="http://schemas.microsoft.com/office/drawing/2014/main" id="{942CE345-1420-D118-D3A1-3298ADA0178F}"/>
              </a:ext>
            </a:extLst>
          </p:cNvPr>
          <p:cNvSpPr txBox="1"/>
          <p:nvPr/>
        </p:nvSpPr>
        <p:spPr>
          <a:xfrm>
            <a:off x="587522" y="3139628"/>
            <a:ext cx="1238521" cy="646331"/>
          </a:xfrm>
          <a:prstGeom prst="rect">
            <a:avLst/>
          </a:prstGeom>
          <a:noFill/>
        </p:spPr>
        <p:txBody>
          <a:bodyPr wrap="square" rtlCol="0">
            <a:spAutoFit/>
          </a:bodyPr>
          <a:lstStyle/>
          <a:p>
            <a:r>
              <a:rPr lang="en-GB" dirty="0"/>
              <a:t>R</a:t>
            </a:r>
            <a:r>
              <a:rPr lang="en-GR" dirty="0"/>
              <a:t>ead </a:t>
            </a:r>
          </a:p>
          <a:p>
            <a:r>
              <a:rPr lang="en-GR" dirty="0"/>
              <a:t>shapefile</a:t>
            </a:r>
          </a:p>
        </p:txBody>
      </p:sp>
      <p:sp>
        <p:nvSpPr>
          <p:cNvPr id="15" name="TextBox 14">
            <a:extLst>
              <a:ext uri="{FF2B5EF4-FFF2-40B4-BE49-F238E27FC236}">
                <a16:creationId xmlns:a16="http://schemas.microsoft.com/office/drawing/2014/main" id="{C412B338-EFC7-5C57-2945-D689176A5D8E}"/>
              </a:ext>
            </a:extLst>
          </p:cNvPr>
          <p:cNvSpPr txBox="1"/>
          <p:nvPr/>
        </p:nvSpPr>
        <p:spPr>
          <a:xfrm>
            <a:off x="2118946" y="3108385"/>
            <a:ext cx="1238521" cy="646331"/>
          </a:xfrm>
          <a:prstGeom prst="rect">
            <a:avLst/>
          </a:prstGeom>
          <a:noFill/>
        </p:spPr>
        <p:txBody>
          <a:bodyPr wrap="square" rtlCol="0">
            <a:spAutoFit/>
          </a:bodyPr>
          <a:lstStyle/>
          <a:p>
            <a:r>
              <a:rPr lang="en-GB" dirty="0"/>
              <a:t>R</a:t>
            </a:r>
            <a:r>
              <a:rPr lang="en-GR" dirty="0"/>
              <a:t>ead </a:t>
            </a:r>
          </a:p>
          <a:p>
            <a:r>
              <a:rPr lang="en-GR" dirty="0"/>
              <a:t>tiff</a:t>
            </a:r>
          </a:p>
        </p:txBody>
      </p:sp>
      <p:pic>
        <p:nvPicPr>
          <p:cNvPr id="3074" name="Picture 2">
            <a:extLst>
              <a:ext uri="{FF2B5EF4-FFF2-40B4-BE49-F238E27FC236}">
                <a16:creationId xmlns:a16="http://schemas.microsoft.com/office/drawing/2014/main" id="{A30AC6BF-5FBC-824F-DE4C-264946CE0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07" y="3846240"/>
            <a:ext cx="2438406" cy="23269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5646431-BBAD-7BBC-A5C0-05D8A3A4FFAD}"/>
              </a:ext>
            </a:extLst>
          </p:cNvPr>
          <p:cNvSpPr txBox="1"/>
          <p:nvPr/>
        </p:nvSpPr>
        <p:spPr>
          <a:xfrm>
            <a:off x="3341756" y="3001128"/>
            <a:ext cx="1363287" cy="923330"/>
          </a:xfrm>
          <a:prstGeom prst="rect">
            <a:avLst/>
          </a:prstGeom>
          <a:noFill/>
        </p:spPr>
        <p:txBody>
          <a:bodyPr wrap="square" rtlCol="0">
            <a:spAutoFit/>
          </a:bodyPr>
          <a:lstStyle/>
          <a:p>
            <a:r>
              <a:rPr lang="en-GB" dirty="0"/>
              <a:t>E</a:t>
            </a:r>
            <a:r>
              <a:rPr lang="en-GR" dirty="0"/>
              <a:t>xtract point value from raster</a:t>
            </a:r>
          </a:p>
        </p:txBody>
      </p:sp>
      <p:sp>
        <p:nvSpPr>
          <p:cNvPr id="20" name="TextBox 19">
            <a:extLst>
              <a:ext uri="{FF2B5EF4-FFF2-40B4-BE49-F238E27FC236}">
                <a16:creationId xmlns:a16="http://schemas.microsoft.com/office/drawing/2014/main" id="{64E9F8D7-778A-9DDE-10FB-D0214AB17B54}"/>
              </a:ext>
            </a:extLst>
          </p:cNvPr>
          <p:cNvSpPr txBox="1"/>
          <p:nvPr/>
        </p:nvSpPr>
        <p:spPr>
          <a:xfrm>
            <a:off x="3341756" y="3993055"/>
            <a:ext cx="1238520" cy="2677656"/>
          </a:xfrm>
          <a:prstGeom prst="rect">
            <a:avLst/>
          </a:prstGeom>
          <a:noFill/>
        </p:spPr>
        <p:txBody>
          <a:bodyPr wrap="square">
            <a:spAutoFit/>
          </a:bodyPr>
          <a:lstStyle/>
          <a:p>
            <a:r>
              <a:rPr lang="en-GB" sz="1200" dirty="0"/>
              <a:t>848, 1162 </a:t>
            </a:r>
          </a:p>
          <a:p>
            <a:r>
              <a:rPr lang="en-GB" sz="1200" dirty="0"/>
              <a:t>875, 1263 </a:t>
            </a:r>
          </a:p>
          <a:p>
            <a:r>
              <a:rPr lang="en-GB" sz="1200" dirty="0"/>
              <a:t>689, 471 </a:t>
            </a:r>
          </a:p>
          <a:p>
            <a:r>
              <a:rPr lang="en-GB" sz="1200" dirty="0"/>
              <a:t>1693, 1246 </a:t>
            </a:r>
          </a:p>
          <a:p>
            <a:r>
              <a:rPr lang="en-GB" sz="1200" dirty="0"/>
              <a:t>1940, 1408 </a:t>
            </a:r>
          </a:p>
          <a:p>
            <a:r>
              <a:rPr lang="en-GB" sz="1200" dirty="0"/>
              <a:t>1864, 1727 </a:t>
            </a:r>
          </a:p>
          <a:p>
            <a:r>
              <a:rPr lang="en-GB" sz="1200" dirty="0"/>
              <a:t>1368, 1796 </a:t>
            </a:r>
          </a:p>
          <a:p>
            <a:r>
              <a:rPr lang="en-GB" sz="1200" dirty="0"/>
              <a:t>1168, 1748</a:t>
            </a:r>
          </a:p>
          <a:p>
            <a:r>
              <a:rPr lang="en-GB" sz="1200" dirty="0"/>
              <a:t>979, 1279 </a:t>
            </a:r>
          </a:p>
          <a:p>
            <a:r>
              <a:rPr lang="en-GB" sz="1200" dirty="0"/>
              <a:t>1108, 1407 </a:t>
            </a:r>
          </a:p>
          <a:p>
            <a:r>
              <a:rPr lang="en-GB" sz="1200" dirty="0"/>
              <a:t>1147, 586 </a:t>
            </a:r>
          </a:p>
          <a:p>
            <a:r>
              <a:rPr lang="en-GB" sz="1200" dirty="0"/>
              <a:t>473, 494 </a:t>
            </a:r>
          </a:p>
          <a:p>
            <a:r>
              <a:rPr lang="en-GB" sz="1200" dirty="0"/>
              <a:t>1062, 667 </a:t>
            </a:r>
          </a:p>
          <a:p>
            <a:r>
              <a:rPr lang="en-GB" sz="1200" dirty="0"/>
              <a:t>1136, 808</a:t>
            </a:r>
            <a:endParaRPr lang="en-GR" sz="1200" dirty="0"/>
          </a:p>
        </p:txBody>
      </p:sp>
      <p:sp>
        <p:nvSpPr>
          <p:cNvPr id="21" name="TextBox 20">
            <a:extLst>
              <a:ext uri="{FF2B5EF4-FFF2-40B4-BE49-F238E27FC236}">
                <a16:creationId xmlns:a16="http://schemas.microsoft.com/office/drawing/2014/main" id="{57AB0581-6F70-F6AD-89D5-3A3DB98ACE16}"/>
              </a:ext>
            </a:extLst>
          </p:cNvPr>
          <p:cNvSpPr txBox="1"/>
          <p:nvPr/>
        </p:nvSpPr>
        <p:spPr>
          <a:xfrm>
            <a:off x="5066819" y="3144437"/>
            <a:ext cx="1542677" cy="923330"/>
          </a:xfrm>
          <a:prstGeom prst="rect">
            <a:avLst/>
          </a:prstGeom>
          <a:noFill/>
        </p:spPr>
        <p:txBody>
          <a:bodyPr wrap="square" rtlCol="0">
            <a:spAutoFit/>
          </a:bodyPr>
          <a:lstStyle/>
          <a:p>
            <a:r>
              <a:rPr lang="en-GR" dirty="0"/>
              <a:t>Create template images</a:t>
            </a:r>
          </a:p>
        </p:txBody>
      </p:sp>
      <p:pic>
        <p:nvPicPr>
          <p:cNvPr id="3078" name="Picture 6">
            <a:extLst>
              <a:ext uri="{FF2B5EF4-FFF2-40B4-BE49-F238E27FC236}">
                <a16:creationId xmlns:a16="http://schemas.microsoft.com/office/drawing/2014/main" id="{43D88E68-A68C-58A0-25F1-1838EEEFA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965" y="5751587"/>
            <a:ext cx="7956817" cy="6848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98510EF-143E-AFCC-DBCB-76DA90747140}"/>
              </a:ext>
            </a:extLst>
          </p:cNvPr>
          <p:cNvSpPr txBox="1"/>
          <p:nvPr/>
        </p:nvSpPr>
        <p:spPr>
          <a:xfrm>
            <a:off x="6559745" y="3144437"/>
            <a:ext cx="1776376" cy="923330"/>
          </a:xfrm>
          <a:prstGeom prst="rect">
            <a:avLst/>
          </a:prstGeom>
          <a:noFill/>
        </p:spPr>
        <p:txBody>
          <a:bodyPr wrap="square" rtlCol="0">
            <a:spAutoFit/>
          </a:bodyPr>
          <a:lstStyle/>
          <a:p>
            <a:r>
              <a:rPr lang="en-GR" dirty="0"/>
              <a:t>Match template image to orthophoto</a:t>
            </a:r>
          </a:p>
        </p:txBody>
      </p:sp>
      <p:sp>
        <p:nvSpPr>
          <p:cNvPr id="26" name="Oval 25">
            <a:extLst>
              <a:ext uri="{FF2B5EF4-FFF2-40B4-BE49-F238E27FC236}">
                <a16:creationId xmlns:a16="http://schemas.microsoft.com/office/drawing/2014/main" id="{71304B71-D346-26CA-2A5E-2DFCA22B73BA}"/>
              </a:ext>
            </a:extLst>
          </p:cNvPr>
          <p:cNvSpPr/>
          <p:nvPr/>
        </p:nvSpPr>
        <p:spPr>
          <a:xfrm>
            <a:off x="8822979" y="2376957"/>
            <a:ext cx="793805" cy="68483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7" name="TextBox 26">
            <a:extLst>
              <a:ext uri="{FF2B5EF4-FFF2-40B4-BE49-F238E27FC236}">
                <a16:creationId xmlns:a16="http://schemas.microsoft.com/office/drawing/2014/main" id="{37665B09-5144-D1EA-EBEA-0974B2A76903}"/>
              </a:ext>
            </a:extLst>
          </p:cNvPr>
          <p:cNvSpPr txBox="1"/>
          <p:nvPr/>
        </p:nvSpPr>
        <p:spPr>
          <a:xfrm>
            <a:off x="8858475" y="3050453"/>
            <a:ext cx="1363287" cy="646331"/>
          </a:xfrm>
          <a:prstGeom prst="rect">
            <a:avLst/>
          </a:prstGeom>
          <a:noFill/>
        </p:spPr>
        <p:txBody>
          <a:bodyPr wrap="square" rtlCol="0">
            <a:spAutoFit/>
          </a:bodyPr>
          <a:lstStyle/>
          <a:p>
            <a:r>
              <a:rPr lang="en-GR" dirty="0"/>
              <a:t>Cluster Analysis</a:t>
            </a:r>
          </a:p>
        </p:txBody>
      </p:sp>
      <p:sp>
        <p:nvSpPr>
          <p:cNvPr id="28" name="Oval 27">
            <a:extLst>
              <a:ext uri="{FF2B5EF4-FFF2-40B4-BE49-F238E27FC236}">
                <a16:creationId xmlns:a16="http://schemas.microsoft.com/office/drawing/2014/main" id="{212253E5-71BD-8DE3-A7FA-1E923E455224}"/>
              </a:ext>
            </a:extLst>
          </p:cNvPr>
          <p:cNvSpPr/>
          <p:nvPr/>
        </p:nvSpPr>
        <p:spPr>
          <a:xfrm>
            <a:off x="10555010" y="2376956"/>
            <a:ext cx="793805" cy="68483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1" name="TextBox 30">
            <a:extLst>
              <a:ext uri="{FF2B5EF4-FFF2-40B4-BE49-F238E27FC236}">
                <a16:creationId xmlns:a16="http://schemas.microsoft.com/office/drawing/2014/main" id="{562ACC40-7009-947C-9435-6C75DF545712}"/>
              </a:ext>
            </a:extLst>
          </p:cNvPr>
          <p:cNvSpPr txBox="1"/>
          <p:nvPr/>
        </p:nvSpPr>
        <p:spPr>
          <a:xfrm>
            <a:off x="10330575" y="3149881"/>
            <a:ext cx="1363287" cy="369332"/>
          </a:xfrm>
          <a:prstGeom prst="rect">
            <a:avLst/>
          </a:prstGeom>
          <a:noFill/>
        </p:spPr>
        <p:txBody>
          <a:bodyPr wrap="square" rtlCol="0">
            <a:spAutoFit/>
          </a:bodyPr>
          <a:lstStyle/>
          <a:p>
            <a:r>
              <a:rPr lang="en-GR" dirty="0"/>
              <a:t>Export csv</a:t>
            </a:r>
          </a:p>
        </p:txBody>
      </p:sp>
      <p:cxnSp>
        <p:nvCxnSpPr>
          <p:cNvPr id="33" name="Straight Arrow Connector 32">
            <a:extLst>
              <a:ext uri="{FF2B5EF4-FFF2-40B4-BE49-F238E27FC236}">
                <a16:creationId xmlns:a16="http://schemas.microsoft.com/office/drawing/2014/main" id="{7730F11D-6491-F60F-0A0C-80F51C86A646}"/>
              </a:ext>
            </a:extLst>
          </p:cNvPr>
          <p:cNvCxnSpPr/>
          <p:nvPr/>
        </p:nvCxnSpPr>
        <p:spPr>
          <a:xfrm>
            <a:off x="964276" y="3696784"/>
            <a:ext cx="237029" cy="1494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603A6247-9C80-879A-152F-317982836D00}"/>
              </a:ext>
            </a:extLst>
          </p:cNvPr>
          <p:cNvCxnSpPr/>
          <p:nvPr/>
        </p:nvCxnSpPr>
        <p:spPr>
          <a:xfrm flipH="1">
            <a:off x="2027649" y="3606102"/>
            <a:ext cx="320749" cy="2401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F64F734A-7815-E280-A945-4A675F17964F}"/>
              </a:ext>
            </a:extLst>
          </p:cNvPr>
          <p:cNvCxnSpPr/>
          <p:nvPr/>
        </p:nvCxnSpPr>
        <p:spPr>
          <a:xfrm>
            <a:off x="3537052" y="3815199"/>
            <a:ext cx="0" cy="2621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271A00AF-8F43-E680-30D4-1450099F74E5}"/>
              </a:ext>
            </a:extLst>
          </p:cNvPr>
          <p:cNvCxnSpPr/>
          <p:nvPr/>
        </p:nvCxnSpPr>
        <p:spPr>
          <a:xfrm>
            <a:off x="5978271" y="8275633"/>
            <a:ext cx="0" cy="3481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080" name="Picture 8">
            <a:extLst>
              <a:ext uri="{FF2B5EF4-FFF2-40B4-BE49-F238E27FC236}">
                <a16:creationId xmlns:a16="http://schemas.microsoft.com/office/drawing/2014/main" id="{E661AD5A-9F36-4A94-C9A0-C5BA25384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4197" y="4013905"/>
            <a:ext cx="1757565" cy="1677199"/>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3722DB4C-7786-4DB1-B5D0-3C474AF9DE01}"/>
              </a:ext>
            </a:extLst>
          </p:cNvPr>
          <p:cNvCxnSpPr>
            <a:cxnSpLocks/>
            <a:endCxn id="3080" idx="0"/>
          </p:cNvCxnSpPr>
          <p:nvPr/>
        </p:nvCxnSpPr>
        <p:spPr>
          <a:xfrm flipH="1">
            <a:off x="9342980" y="3602903"/>
            <a:ext cx="74397" cy="4110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6" name="Graphic 45" descr="Document outline">
            <a:extLst>
              <a:ext uri="{FF2B5EF4-FFF2-40B4-BE49-F238E27FC236}">
                <a16:creationId xmlns:a16="http://schemas.microsoft.com/office/drawing/2014/main" id="{AE8EB99B-5826-9B0D-8365-028923F1DA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4117" y="3602903"/>
            <a:ext cx="914400" cy="914400"/>
          </a:xfrm>
          <a:prstGeom prst="rect">
            <a:avLst/>
          </a:prstGeom>
        </p:spPr>
      </p:pic>
    </p:spTree>
    <p:extLst>
      <p:ext uri="{BB962C8B-B14F-4D97-AF65-F5344CB8AC3E}">
        <p14:creationId xmlns:p14="http://schemas.microsoft.com/office/powerpoint/2010/main" val="795051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B410-BD82-7082-07E6-09C40458C028}"/>
              </a:ext>
            </a:extLst>
          </p:cNvPr>
          <p:cNvSpPr>
            <a:spLocks noGrp="1"/>
          </p:cNvSpPr>
          <p:nvPr>
            <p:ph type="title"/>
          </p:nvPr>
        </p:nvSpPr>
        <p:spPr>
          <a:xfrm>
            <a:off x="418808" y="798644"/>
            <a:ext cx="10930007" cy="980329"/>
          </a:xfrm>
        </p:spPr>
        <p:txBody>
          <a:bodyPr anchor="ctr">
            <a:normAutofit/>
          </a:bodyPr>
          <a:lstStyle/>
          <a:p>
            <a:r>
              <a:rPr lang="en-US" dirty="0"/>
              <a:t>Example 2 Spatial Interpolation</a:t>
            </a:r>
          </a:p>
        </p:txBody>
      </p:sp>
      <p:sp>
        <p:nvSpPr>
          <p:cNvPr id="4" name="Date Placeholder 3">
            <a:extLst>
              <a:ext uri="{FF2B5EF4-FFF2-40B4-BE49-F238E27FC236}">
                <a16:creationId xmlns:a16="http://schemas.microsoft.com/office/drawing/2014/main" id="{C5A588D5-437D-C5D3-530E-19D4123712E3}"/>
              </a:ext>
            </a:extLst>
          </p:cNvPr>
          <p:cNvSpPr>
            <a:spLocks noGrp="1"/>
          </p:cNvSpPr>
          <p:nvPr>
            <p:ph type="dt" sz="half" idx="10"/>
          </p:nvPr>
        </p:nvSpPr>
        <p:spPr>
          <a:xfrm>
            <a:off x="10221762" y="6520102"/>
            <a:ext cx="1127053" cy="337898"/>
          </a:xfrm>
        </p:spPr>
        <p:txBody>
          <a:bodyPr>
            <a:normAutofit/>
          </a:bodyPr>
          <a:lstStyle/>
          <a:p>
            <a:pPr>
              <a:spcAft>
                <a:spcPts val="600"/>
              </a:spcAft>
            </a:pPr>
            <a:fld id="{3E53778A-49EF-5148-AD2C-2B49FC124A50}" type="datetime1">
              <a:rPr lang="it-IT" smtClean="0"/>
              <a:pPr>
                <a:spcAft>
                  <a:spcPts val="600"/>
                </a:spcAft>
              </a:pPr>
              <a:t>25/10/2023</a:t>
            </a:fld>
            <a:endParaRPr lang="it-IT"/>
          </a:p>
        </p:txBody>
      </p:sp>
      <p:sp>
        <p:nvSpPr>
          <p:cNvPr id="6" name="Slide Number Placeholder 5">
            <a:extLst>
              <a:ext uri="{FF2B5EF4-FFF2-40B4-BE49-F238E27FC236}">
                <a16:creationId xmlns:a16="http://schemas.microsoft.com/office/drawing/2014/main" id="{7582AD6A-1AC4-CDB2-C564-F92D0552B137}"/>
              </a:ext>
            </a:extLst>
          </p:cNvPr>
          <p:cNvSpPr>
            <a:spLocks noGrp="1"/>
          </p:cNvSpPr>
          <p:nvPr>
            <p:ph type="sldNum" sz="quarter" idx="12"/>
          </p:nvPr>
        </p:nvSpPr>
        <p:spPr>
          <a:xfrm>
            <a:off x="838199" y="6496896"/>
            <a:ext cx="981973" cy="337897"/>
          </a:xfrm>
        </p:spPr>
        <p:txBody>
          <a:bodyPr>
            <a:normAutofit/>
          </a:bodyPr>
          <a:lstStyle/>
          <a:p>
            <a:pPr>
              <a:spcAft>
                <a:spcPts val="600"/>
              </a:spcAft>
            </a:pPr>
            <a:fld id="{345175DA-277F-B548-B500-1BF71FE23091}" type="slidenum">
              <a:rPr lang="it-IT" smtClean="0"/>
              <a:pPr>
                <a:spcAft>
                  <a:spcPts val="600"/>
                </a:spcAft>
              </a:pPr>
              <a:t>35</a:t>
            </a:fld>
            <a:endParaRPr lang="it-IT"/>
          </a:p>
        </p:txBody>
      </p:sp>
      <p:sp>
        <p:nvSpPr>
          <p:cNvPr id="14" name="TextBox 13">
            <a:extLst>
              <a:ext uri="{FF2B5EF4-FFF2-40B4-BE49-F238E27FC236}">
                <a16:creationId xmlns:a16="http://schemas.microsoft.com/office/drawing/2014/main" id="{942CE345-1420-D118-D3A1-3298ADA0178F}"/>
              </a:ext>
            </a:extLst>
          </p:cNvPr>
          <p:cNvSpPr txBox="1"/>
          <p:nvPr/>
        </p:nvSpPr>
        <p:spPr>
          <a:xfrm>
            <a:off x="388018" y="2541116"/>
            <a:ext cx="1238521" cy="646331"/>
          </a:xfrm>
          <a:prstGeom prst="rect">
            <a:avLst/>
          </a:prstGeom>
          <a:noFill/>
        </p:spPr>
        <p:txBody>
          <a:bodyPr wrap="square" rtlCol="0">
            <a:spAutoFit/>
          </a:bodyPr>
          <a:lstStyle/>
          <a:p>
            <a:r>
              <a:rPr lang="en-GB" dirty="0"/>
              <a:t>R</a:t>
            </a:r>
            <a:r>
              <a:rPr lang="en-GR" dirty="0"/>
              <a:t>ead </a:t>
            </a:r>
          </a:p>
          <a:p>
            <a:r>
              <a:rPr lang="en-GR" dirty="0"/>
              <a:t>shapefile</a:t>
            </a:r>
          </a:p>
        </p:txBody>
      </p:sp>
      <p:sp>
        <p:nvSpPr>
          <p:cNvPr id="15" name="TextBox 14">
            <a:extLst>
              <a:ext uri="{FF2B5EF4-FFF2-40B4-BE49-F238E27FC236}">
                <a16:creationId xmlns:a16="http://schemas.microsoft.com/office/drawing/2014/main" id="{C412B338-EFC7-5C57-2945-D689176A5D8E}"/>
              </a:ext>
            </a:extLst>
          </p:cNvPr>
          <p:cNvSpPr txBox="1"/>
          <p:nvPr/>
        </p:nvSpPr>
        <p:spPr>
          <a:xfrm>
            <a:off x="1516248" y="2509873"/>
            <a:ext cx="1641715" cy="646331"/>
          </a:xfrm>
          <a:prstGeom prst="rect">
            <a:avLst/>
          </a:prstGeom>
          <a:noFill/>
        </p:spPr>
        <p:txBody>
          <a:bodyPr wrap="square" rtlCol="0">
            <a:spAutoFit/>
          </a:bodyPr>
          <a:lstStyle/>
          <a:p>
            <a:r>
              <a:rPr lang="en-GB" dirty="0"/>
              <a:t>Triangulation Transformation</a:t>
            </a:r>
            <a:endParaRPr lang="en-GR" dirty="0"/>
          </a:p>
        </p:txBody>
      </p:sp>
      <p:sp>
        <p:nvSpPr>
          <p:cNvPr id="18" name="TextBox 17">
            <a:extLst>
              <a:ext uri="{FF2B5EF4-FFF2-40B4-BE49-F238E27FC236}">
                <a16:creationId xmlns:a16="http://schemas.microsoft.com/office/drawing/2014/main" id="{B5646431-BBAD-7BBC-A5C0-05D8A3A4FFAD}"/>
              </a:ext>
            </a:extLst>
          </p:cNvPr>
          <p:cNvSpPr txBox="1"/>
          <p:nvPr/>
        </p:nvSpPr>
        <p:spPr>
          <a:xfrm>
            <a:off x="3161063" y="2562783"/>
            <a:ext cx="1641715" cy="923330"/>
          </a:xfrm>
          <a:prstGeom prst="rect">
            <a:avLst/>
          </a:prstGeom>
          <a:noFill/>
        </p:spPr>
        <p:txBody>
          <a:bodyPr wrap="square" rtlCol="0">
            <a:spAutoFit/>
          </a:bodyPr>
          <a:lstStyle/>
          <a:p>
            <a:r>
              <a:rPr lang="en-GB" dirty="0"/>
              <a:t>Interpolated raster representation</a:t>
            </a:r>
            <a:endParaRPr lang="en-GR" dirty="0"/>
          </a:p>
        </p:txBody>
      </p:sp>
      <p:sp>
        <p:nvSpPr>
          <p:cNvPr id="21" name="TextBox 20">
            <a:extLst>
              <a:ext uri="{FF2B5EF4-FFF2-40B4-BE49-F238E27FC236}">
                <a16:creationId xmlns:a16="http://schemas.microsoft.com/office/drawing/2014/main" id="{57AB0581-6F70-F6AD-89D5-3A3DB98ACE16}"/>
              </a:ext>
            </a:extLst>
          </p:cNvPr>
          <p:cNvSpPr txBox="1"/>
          <p:nvPr/>
        </p:nvSpPr>
        <p:spPr>
          <a:xfrm>
            <a:off x="5046705" y="2545925"/>
            <a:ext cx="1641715" cy="646331"/>
          </a:xfrm>
          <a:prstGeom prst="rect">
            <a:avLst/>
          </a:prstGeom>
          <a:noFill/>
        </p:spPr>
        <p:txBody>
          <a:bodyPr wrap="square" rtlCol="0">
            <a:spAutoFit/>
          </a:bodyPr>
          <a:lstStyle/>
          <a:p>
            <a:r>
              <a:rPr lang="en-GR" dirty="0"/>
              <a:t>Raster transformation</a:t>
            </a:r>
          </a:p>
        </p:txBody>
      </p:sp>
      <p:sp>
        <p:nvSpPr>
          <p:cNvPr id="25" name="TextBox 24">
            <a:extLst>
              <a:ext uri="{FF2B5EF4-FFF2-40B4-BE49-F238E27FC236}">
                <a16:creationId xmlns:a16="http://schemas.microsoft.com/office/drawing/2014/main" id="{698510EF-143E-AFCC-DBCB-76DA90747140}"/>
              </a:ext>
            </a:extLst>
          </p:cNvPr>
          <p:cNvSpPr txBox="1"/>
          <p:nvPr/>
        </p:nvSpPr>
        <p:spPr>
          <a:xfrm>
            <a:off x="6773329" y="2545925"/>
            <a:ext cx="1641715" cy="369332"/>
          </a:xfrm>
          <a:prstGeom prst="rect">
            <a:avLst/>
          </a:prstGeom>
          <a:noFill/>
        </p:spPr>
        <p:txBody>
          <a:bodyPr wrap="square" rtlCol="0">
            <a:spAutoFit/>
          </a:bodyPr>
          <a:lstStyle/>
          <a:p>
            <a:r>
              <a:rPr lang="en-GR" dirty="0"/>
              <a:t>Interpolation</a:t>
            </a:r>
          </a:p>
        </p:txBody>
      </p:sp>
      <p:sp>
        <p:nvSpPr>
          <p:cNvPr id="27" name="TextBox 26">
            <a:extLst>
              <a:ext uri="{FF2B5EF4-FFF2-40B4-BE49-F238E27FC236}">
                <a16:creationId xmlns:a16="http://schemas.microsoft.com/office/drawing/2014/main" id="{37665B09-5144-D1EA-EBEA-0974B2A76903}"/>
              </a:ext>
            </a:extLst>
          </p:cNvPr>
          <p:cNvSpPr txBox="1"/>
          <p:nvPr/>
        </p:nvSpPr>
        <p:spPr>
          <a:xfrm>
            <a:off x="8611376" y="2500089"/>
            <a:ext cx="1641715" cy="923330"/>
          </a:xfrm>
          <a:prstGeom prst="rect">
            <a:avLst/>
          </a:prstGeom>
          <a:noFill/>
        </p:spPr>
        <p:txBody>
          <a:bodyPr wrap="square" rtlCol="0">
            <a:spAutoFit/>
          </a:bodyPr>
          <a:lstStyle/>
          <a:p>
            <a:r>
              <a:rPr lang="en-GR" dirty="0"/>
              <a:t>Representation of input and output data</a:t>
            </a:r>
          </a:p>
        </p:txBody>
      </p:sp>
      <p:grpSp>
        <p:nvGrpSpPr>
          <p:cNvPr id="17" name="Group 16">
            <a:extLst>
              <a:ext uri="{FF2B5EF4-FFF2-40B4-BE49-F238E27FC236}">
                <a16:creationId xmlns:a16="http://schemas.microsoft.com/office/drawing/2014/main" id="{7F143555-93BD-EDC6-E23D-6D2F8ACC1801}"/>
              </a:ext>
            </a:extLst>
          </p:cNvPr>
          <p:cNvGrpSpPr/>
          <p:nvPr/>
        </p:nvGrpSpPr>
        <p:grpSpPr>
          <a:xfrm>
            <a:off x="116377" y="1761819"/>
            <a:ext cx="11832008" cy="754094"/>
            <a:chOff x="116377" y="2376956"/>
            <a:chExt cx="11832008" cy="754094"/>
          </a:xfrm>
          <a:solidFill>
            <a:schemeClr val="accent1"/>
          </a:solidFill>
        </p:grpSpPr>
        <p:grpSp>
          <p:nvGrpSpPr>
            <p:cNvPr id="3" name="Group 2">
              <a:extLst>
                <a:ext uri="{FF2B5EF4-FFF2-40B4-BE49-F238E27FC236}">
                  <a16:creationId xmlns:a16="http://schemas.microsoft.com/office/drawing/2014/main" id="{0062FA5D-6880-252F-329A-D0B6BE0DDB1E}"/>
                </a:ext>
              </a:extLst>
            </p:cNvPr>
            <p:cNvGrpSpPr/>
            <p:nvPr/>
          </p:nvGrpSpPr>
          <p:grpSpPr>
            <a:xfrm>
              <a:off x="116377" y="2383237"/>
              <a:ext cx="11832008" cy="747813"/>
              <a:chOff x="6851257" y="3750013"/>
              <a:chExt cx="6443052" cy="472288"/>
            </a:xfrm>
            <a:grpFill/>
          </p:grpSpPr>
          <p:cxnSp>
            <p:nvCxnSpPr>
              <p:cNvPr id="5" name="Straight Connector 4">
                <a:extLst>
                  <a:ext uri="{FF2B5EF4-FFF2-40B4-BE49-F238E27FC236}">
                    <a16:creationId xmlns:a16="http://schemas.microsoft.com/office/drawing/2014/main" id="{0B1EDA3D-6CBE-F33B-C875-555DBB86482F}"/>
                  </a:ext>
                </a:extLst>
              </p:cNvPr>
              <p:cNvCxnSpPr>
                <a:cxnSpLocks/>
              </p:cNvCxnSpPr>
              <p:nvPr/>
            </p:nvCxnSpPr>
            <p:spPr>
              <a:xfrm>
                <a:off x="6851257" y="4028544"/>
                <a:ext cx="6443052" cy="22548"/>
              </a:xfrm>
              <a:prstGeom prst="line">
                <a:avLst/>
              </a:prstGeom>
              <a:grpFill/>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37CB8F5-B61B-CCA1-2407-8E916963C371}"/>
                  </a:ext>
                </a:extLst>
              </p:cNvPr>
              <p:cNvSpPr/>
              <p:nvPr/>
            </p:nvSpPr>
            <p:spPr>
              <a:xfrm>
                <a:off x="7015944" y="3778249"/>
                <a:ext cx="432262" cy="432512"/>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9" name="Oval 8">
                <a:extLst>
                  <a:ext uri="{FF2B5EF4-FFF2-40B4-BE49-F238E27FC236}">
                    <a16:creationId xmlns:a16="http://schemas.microsoft.com/office/drawing/2014/main" id="{89162671-A496-7D7A-90AB-1CAAE4192AFA}"/>
                  </a:ext>
                </a:extLst>
              </p:cNvPr>
              <p:cNvSpPr/>
              <p:nvPr/>
            </p:nvSpPr>
            <p:spPr>
              <a:xfrm>
                <a:off x="7836583" y="3767288"/>
                <a:ext cx="432262" cy="432512"/>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Oval 9">
                <a:extLst>
                  <a:ext uri="{FF2B5EF4-FFF2-40B4-BE49-F238E27FC236}">
                    <a16:creationId xmlns:a16="http://schemas.microsoft.com/office/drawing/2014/main" id="{D715B301-D52D-1012-3F66-5B892BBF2D5A}"/>
                  </a:ext>
                </a:extLst>
              </p:cNvPr>
              <p:cNvSpPr/>
              <p:nvPr/>
            </p:nvSpPr>
            <p:spPr>
              <a:xfrm>
                <a:off x="8655495" y="3789789"/>
                <a:ext cx="432262" cy="432512"/>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 name="Oval 10">
                <a:extLst>
                  <a:ext uri="{FF2B5EF4-FFF2-40B4-BE49-F238E27FC236}">
                    <a16:creationId xmlns:a16="http://schemas.microsoft.com/office/drawing/2014/main" id="{8489839D-6008-4532-2AFB-6F8A6D764CAE}"/>
                  </a:ext>
                </a:extLst>
              </p:cNvPr>
              <p:cNvSpPr/>
              <p:nvPr/>
            </p:nvSpPr>
            <p:spPr>
              <a:xfrm>
                <a:off x="9582262" y="3778249"/>
                <a:ext cx="432262" cy="432512"/>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 name="Oval 11">
                <a:extLst>
                  <a:ext uri="{FF2B5EF4-FFF2-40B4-BE49-F238E27FC236}">
                    <a16:creationId xmlns:a16="http://schemas.microsoft.com/office/drawing/2014/main" id="{4395C990-6892-FE23-8ED6-AA567C218AA7}"/>
                  </a:ext>
                </a:extLst>
              </p:cNvPr>
              <p:cNvSpPr/>
              <p:nvPr/>
            </p:nvSpPr>
            <p:spPr>
              <a:xfrm>
                <a:off x="10529981" y="3750013"/>
                <a:ext cx="432262" cy="432512"/>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26" name="Oval 25">
              <a:extLst>
                <a:ext uri="{FF2B5EF4-FFF2-40B4-BE49-F238E27FC236}">
                  <a16:creationId xmlns:a16="http://schemas.microsoft.com/office/drawing/2014/main" id="{71304B71-D346-26CA-2A5E-2DFCA22B73BA}"/>
                </a:ext>
              </a:extLst>
            </p:cNvPr>
            <p:cNvSpPr/>
            <p:nvPr/>
          </p:nvSpPr>
          <p:spPr>
            <a:xfrm>
              <a:off x="8822979" y="2376957"/>
              <a:ext cx="793805" cy="684833"/>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8" name="Oval 27">
              <a:extLst>
                <a:ext uri="{FF2B5EF4-FFF2-40B4-BE49-F238E27FC236}">
                  <a16:creationId xmlns:a16="http://schemas.microsoft.com/office/drawing/2014/main" id="{212253E5-71BD-8DE3-A7FA-1E923E455224}"/>
                </a:ext>
              </a:extLst>
            </p:cNvPr>
            <p:cNvSpPr/>
            <p:nvPr/>
          </p:nvSpPr>
          <p:spPr>
            <a:xfrm>
              <a:off x="10555010" y="2376956"/>
              <a:ext cx="793805" cy="684833"/>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31" name="TextBox 30">
            <a:extLst>
              <a:ext uri="{FF2B5EF4-FFF2-40B4-BE49-F238E27FC236}">
                <a16:creationId xmlns:a16="http://schemas.microsoft.com/office/drawing/2014/main" id="{562ACC40-7009-947C-9435-6C75DF545712}"/>
              </a:ext>
            </a:extLst>
          </p:cNvPr>
          <p:cNvSpPr txBox="1"/>
          <p:nvPr/>
        </p:nvSpPr>
        <p:spPr>
          <a:xfrm>
            <a:off x="10385595" y="2551369"/>
            <a:ext cx="1363287" cy="646331"/>
          </a:xfrm>
          <a:prstGeom prst="rect">
            <a:avLst/>
          </a:prstGeom>
          <a:noFill/>
        </p:spPr>
        <p:txBody>
          <a:bodyPr wrap="square" rtlCol="0">
            <a:spAutoFit/>
          </a:bodyPr>
          <a:lstStyle/>
          <a:p>
            <a:r>
              <a:rPr lang="en-GR" dirty="0"/>
              <a:t>Save raster as new</a:t>
            </a:r>
            <a:r>
              <a:rPr lang="en-US" dirty="0"/>
              <a:t> TIFF</a:t>
            </a:r>
            <a:endParaRPr lang="en-GR" dirty="0"/>
          </a:p>
        </p:txBody>
      </p:sp>
      <p:cxnSp>
        <p:nvCxnSpPr>
          <p:cNvPr id="39" name="Straight Arrow Connector 38">
            <a:extLst>
              <a:ext uri="{FF2B5EF4-FFF2-40B4-BE49-F238E27FC236}">
                <a16:creationId xmlns:a16="http://schemas.microsoft.com/office/drawing/2014/main" id="{271A00AF-8F43-E680-30D4-1450099F74E5}"/>
              </a:ext>
            </a:extLst>
          </p:cNvPr>
          <p:cNvCxnSpPr/>
          <p:nvPr/>
        </p:nvCxnSpPr>
        <p:spPr>
          <a:xfrm>
            <a:off x="5978271" y="8275633"/>
            <a:ext cx="0" cy="3481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122" name="Picture 2">
            <a:extLst>
              <a:ext uri="{FF2B5EF4-FFF2-40B4-BE49-F238E27FC236}">
                <a16:creationId xmlns:a16="http://schemas.microsoft.com/office/drawing/2014/main" id="{CA7E1279-F738-BCF2-E1C7-A5F43AF64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856" y="3876490"/>
            <a:ext cx="2005250" cy="23880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4B3CB76-8C38-0CC1-5FBD-F3F2F1AD5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098" y="3798217"/>
            <a:ext cx="3649565" cy="2439442"/>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Document outline">
            <a:extLst>
              <a:ext uri="{FF2B5EF4-FFF2-40B4-BE49-F238E27FC236}">
                <a16:creationId xmlns:a16="http://schemas.microsoft.com/office/drawing/2014/main" id="{00AC4AC8-1CA7-FC96-FE5A-463657A2EE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67238" y="3153618"/>
            <a:ext cx="914400" cy="914400"/>
          </a:xfrm>
          <a:prstGeom prst="rect">
            <a:avLst/>
          </a:prstGeom>
        </p:spPr>
      </p:pic>
      <p:cxnSp>
        <p:nvCxnSpPr>
          <p:cNvPr id="22" name="Straight Arrow Connector 21">
            <a:extLst>
              <a:ext uri="{FF2B5EF4-FFF2-40B4-BE49-F238E27FC236}">
                <a16:creationId xmlns:a16="http://schemas.microsoft.com/office/drawing/2014/main" id="{100F1A2D-55D9-EB1C-1FB3-5428F947B3E0}"/>
              </a:ext>
            </a:extLst>
          </p:cNvPr>
          <p:cNvCxnSpPr>
            <a:cxnSpLocks/>
            <a:stCxn id="18" idx="2"/>
            <a:endCxn id="5122" idx="0"/>
          </p:cNvCxnSpPr>
          <p:nvPr/>
        </p:nvCxnSpPr>
        <p:spPr>
          <a:xfrm>
            <a:off x="3981921" y="3486113"/>
            <a:ext cx="241560" cy="390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8689C43-BB70-3129-049E-D3CA2CA816C3}"/>
              </a:ext>
            </a:extLst>
          </p:cNvPr>
          <p:cNvCxnSpPr>
            <a:cxnSpLocks/>
            <a:stCxn id="27" idx="2"/>
            <a:endCxn id="5124" idx="0"/>
          </p:cNvCxnSpPr>
          <p:nvPr/>
        </p:nvCxnSpPr>
        <p:spPr>
          <a:xfrm flipH="1">
            <a:off x="9088881" y="3423419"/>
            <a:ext cx="343353" cy="374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261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8692-6A71-3D57-A363-9BE6103EC098}"/>
              </a:ext>
            </a:extLst>
          </p:cNvPr>
          <p:cNvSpPr>
            <a:spLocks noGrp="1"/>
          </p:cNvSpPr>
          <p:nvPr>
            <p:ph type="title"/>
          </p:nvPr>
        </p:nvSpPr>
        <p:spPr/>
        <p:txBody>
          <a:bodyPr/>
          <a:lstStyle/>
          <a:p>
            <a:r>
              <a:rPr lang="en-US" dirty="0">
                <a:ea typeface="Calibri Light"/>
                <a:cs typeface="Calibri Light"/>
              </a:rPr>
              <a:t>EO4EU - brief intro</a:t>
            </a:r>
            <a:endParaRPr lang="en-US" dirty="0"/>
          </a:p>
        </p:txBody>
      </p:sp>
      <p:sp>
        <p:nvSpPr>
          <p:cNvPr id="3" name="Content Placeholder 2">
            <a:extLst>
              <a:ext uri="{FF2B5EF4-FFF2-40B4-BE49-F238E27FC236}">
                <a16:creationId xmlns:a16="http://schemas.microsoft.com/office/drawing/2014/main" id="{B9091D7C-AC21-A41E-FAA8-3AA2395A615A}"/>
              </a:ext>
            </a:extLst>
          </p:cNvPr>
          <p:cNvSpPr>
            <a:spLocks noGrp="1"/>
          </p:cNvSpPr>
          <p:nvPr>
            <p:ph idx="1"/>
          </p:nvPr>
        </p:nvSpPr>
        <p:spPr>
          <a:xfrm>
            <a:off x="838200" y="1888177"/>
            <a:ext cx="10515600" cy="4447309"/>
          </a:xfrm>
        </p:spPr>
        <p:txBody>
          <a:bodyPr vert="horz" lIns="91440" tIns="45720" rIns="91440" bIns="45720" rtlCol="0" anchor="t">
            <a:normAutofit fontScale="85000" lnSpcReduction="10000"/>
          </a:bodyPr>
          <a:lstStyle/>
          <a:p>
            <a:pPr>
              <a:buFont typeface="Arial" panose="020B0604020202020204" pitchFamily="34" charset="0"/>
              <a:buChar char="•"/>
            </a:pPr>
            <a:endParaRPr lang="en-US" dirty="0">
              <a:ea typeface="Calibri" panose="020F0502020204030204"/>
              <a:cs typeface="Calibri" panose="020F0502020204030204"/>
            </a:endParaRPr>
          </a:p>
          <a:p>
            <a:pPr>
              <a:buFont typeface="Arial" panose="020B0604020202020204" pitchFamily="34" charset="0"/>
              <a:buChar char="•"/>
            </a:pPr>
            <a:r>
              <a:rPr lang="en-US" sz="1900" dirty="0">
                <a:ea typeface="Calibri" panose="020F0502020204030204"/>
                <a:cs typeface="Calibri" panose="020F0502020204030204"/>
              </a:rPr>
              <a:t>EO4EU aims to further improve access to the EU EO data offered by a variety of platforms and data repositories. Data sources include Copernicus services and associate platforms like the DIAS, but also upcoming initiatives like Destination Earth (</a:t>
            </a:r>
            <a:r>
              <a:rPr lang="en-US" sz="1900" dirty="0" err="1">
                <a:ea typeface="Calibri" panose="020F0502020204030204"/>
                <a:cs typeface="Calibri" panose="020F0502020204030204"/>
              </a:rPr>
              <a:t>DestinE</a:t>
            </a:r>
            <a:r>
              <a:rPr lang="en-US" sz="1900" dirty="0">
                <a:ea typeface="Calibri" panose="020F0502020204030204"/>
                <a:cs typeface="Calibri" panose="020F0502020204030204"/>
              </a:rPr>
              <a:t>). Without prior knowledge about their structure and format, the platform shall be able to  retrieve, process, fuse and deliver new datasets, supported by machine learning algorithms and advanced semantic annotations.   </a:t>
            </a:r>
          </a:p>
          <a:p>
            <a:pPr>
              <a:buFont typeface="Arial" panose="020B0604020202020204" pitchFamily="34" charset="0"/>
              <a:buChar char="•"/>
            </a:pPr>
            <a:r>
              <a:rPr lang="en-US" sz="1900" dirty="0">
                <a:ea typeface="Calibri" panose="020F0502020204030204"/>
                <a:cs typeface="Calibri" panose="020F0502020204030204"/>
              </a:rPr>
              <a:t>An innovative ML-based learned compression algorithms shall enhance the accessibility of the data sources by reducing the respective data volumes needs to be transferred over the network, reducing the footprint of storage capacity and the network bandwidth requirements.  </a:t>
            </a:r>
            <a:endParaRPr lang="en-US" sz="4700" dirty="0">
              <a:ea typeface="Calibri" panose="020F0502020204030204"/>
              <a:cs typeface="Calibri" panose="020F0502020204030204"/>
            </a:endParaRPr>
          </a:p>
          <a:p>
            <a:pPr>
              <a:buFont typeface="Arial" panose="020B0604020202020204" pitchFamily="34" charset="0"/>
              <a:buChar char="•"/>
            </a:pPr>
            <a:r>
              <a:rPr lang="en-US" sz="1900" dirty="0">
                <a:ea typeface="Calibri" panose="020F0502020204030204"/>
                <a:cs typeface="Calibri" panose="020F0502020204030204"/>
              </a:rPr>
              <a:t>The control and core plane components of the EO4EU platform adapts an event-driven and microservices-based architecture, hosted on the Platform as a Service (PaaS) Tier. PaaS platforms often integrate with Kubernetes to simplify microservices development, scaling, and management.   </a:t>
            </a:r>
            <a:endParaRPr lang="en-US" sz="4700" dirty="0">
              <a:ea typeface="Calibri" panose="020F0502020204030204"/>
              <a:cs typeface="Calibri" panose="020F0502020204030204"/>
            </a:endParaRPr>
          </a:p>
          <a:p>
            <a:pPr>
              <a:buFont typeface="Arial" panose="020B0604020202020204" pitchFamily="34" charset="0"/>
              <a:buChar char="•"/>
            </a:pPr>
            <a:r>
              <a:rPr lang="en-US" sz="1900" dirty="0">
                <a:ea typeface="Calibri" panose="020F0502020204030204"/>
                <a:cs typeface="Calibri" panose="020F0502020204030204"/>
              </a:rPr>
              <a:t>User Experience are further enhanced with a set of visualization services and interfaces, including a multi-layered user interface (GUI) for visual analytics coupled with a Workflow Editor, a Command Line Interface (CLI), and a respective Application Programming Interface (API), and an extended reality (XR) interface to further boost the usability and the adoption of the platform, combining traditional access methods with cutting-edge technology stack   </a:t>
            </a:r>
            <a:endParaRPr lang="en-US" sz="4700" dirty="0">
              <a:ea typeface="Calibri" panose="020F0502020204030204"/>
              <a:cs typeface="Calibri" panose="020F0502020204030204"/>
            </a:endParaRPr>
          </a:p>
          <a:p>
            <a:pPr>
              <a:buFont typeface="Arial" panose="020B0604020202020204" pitchFamily="34" charset="0"/>
              <a:buChar char="•"/>
            </a:pPr>
            <a:r>
              <a:rPr lang="en-US" sz="1900" dirty="0">
                <a:ea typeface="Calibri" panose="020F0502020204030204"/>
                <a:cs typeface="Calibri" panose="020F0502020204030204"/>
              </a:rPr>
              <a:t>All platform communications are handled through a message-based middleware (via a Message Bus). This provides a coherent communication model with distribution, replication, reliability, availability, redundancy, backup, consistency, and services across distributed heterogeneous systems. </a:t>
            </a:r>
            <a:endParaRPr lang="en-US" dirty="0">
              <a:ea typeface="Calibri" panose="020F0502020204030204"/>
              <a:cs typeface="Calibri" panose="020F0502020204030204"/>
            </a:endParaRPr>
          </a:p>
          <a:p>
            <a:pPr>
              <a:buFont typeface="Arial" panose="020B0604020202020204" pitchFamily="34" charset="0"/>
              <a:buChar char="•"/>
            </a:pPr>
            <a:endParaRPr lang="en-US" sz="1100" dirty="0">
              <a:ea typeface="+mn-lt"/>
              <a:cs typeface="+mn-lt"/>
            </a:endParaRPr>
          </a:p>
        </p:txBody>
      </p:sp>
    </p:spTree>
    <p:extLst>
      <p:ext uri="{BB962C8B-B14F-4D97-AF65-F5344CB8AC3E}">
        <p14:creationId xmlns:p14="http://schemas.microsoft.com/office/powerpoint/2010/main" val="3014456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AC0F5-2213-E24A-09E8-D2EBD034ADDB}"/>
              </a:ext>
            </a:extLst>
          </p:cNvPr>
          <p:cNvSpPr>
            <a:spLocks noGrp="1"/>
          </p:cNvSpPr>
          <p:nvPr>
            <p:ph type="title"/>
          </p:nvPr>
        </p:nvSpPr>
        <p:spPr/>
        <p:txBody>
          <a:bodyPr/>
          <a:lstStyle/>
          <a:p>
            <a:r>
              <a:rPr lang="en-US" dirty="0"/>
              <a:t>EO4EU architectural bird's-eye view</a:t>
            </a:r>
          </a:p>
        </p:txBody>
      </p:sp>
      <p:sp>
        <p:nvSpPr>
          <p:cNvPr id="4" name="Date Placeholder 3">
            <a:extLst>
              <a:ext uri="{FF2B5EF4-FFF2-40B4-BE49-F238E27FC236}">
                <a16:creationId xmlns:a16="http://schemas.microsoft.com/office/drawing/2014/main" id="{7ED23620-43F2-1B29-7E2E-78F472FF803D}"/>
              </a:ext>
            </a:extLst>
          </p:cNvPr>
          <p:cNvSpPr>
            <a:spLocks noGrp="1"/>
          </p:cNvSpPr>
          <p:nvPr>
            <p:ph type="dt" sz="half" idx="10"/>
          </p:nvPr>
        </p:nvSpPr>
        <p:spPr/>
        <p:txBody>
          <a:bodyPr/>
          <a:lstStyle/>
          <a:p>
            <a:fld id="{3E53778A-49EF-5148-AD2C-2B49FC124A50}" type="datetime1">
              <a:rPr lang="it-IT" smtClean="0"/>
              <a:pPr/>
              <a:t>25/10/2023</a:t>
            </a:fld>
            <a:endParaRPr lang="it-IT"/>
          </a:p>
        </p:txBody>
      </p:sp>
      <p:sp>
        <p:nvSpPr>
          <p:cNvPr id="6" name="Slide Number Placeholder 5">
            <a:extLst>
              <a:ext uri="{FF2B5EF4-FFF2-40B4-BE49-F238E27FC236}">
                <a16:creationId xmlns:a16="http://schemas.microsoft.com/office/drawing/2014/main" id="{6CDF3F3B-5C81-53CF-382C-4918F5F25364}"/>
              </a:ext>
            </a:extLst>
          </p:cNvPr>
          <p:cNvSpPr>
            <a:spLocks noGrp="1"/>
          </p:cNvSpPr>
          <p:nvPr>
            <p:ph type="sldNum" sz="quarter" idx="12"/>
          </p:nvPr>
        </p:nvSpPr>
        <p:spPr/>
        <p:txBody>
          <a:bodyPr/>
          <a:lstStyle/>
          <a:p>
            <a:fld id="{345175DA-277F-B548-B500-1BF71FE23091}" type="slidenum">
              <a:rPr lang="it-IT" smtClean="0"/>
              <a:pPr/>
              <a:t>5</a:t>
            </a:fld>
            <a:endParaRPr lang="it-IT"/>
          </a:p>
        </p:txBody>
      </p:sp>
      <p:sp>
        <p:nvSpPr>
          <p:cNvPr id="7" name="Rectangle 6">
            <a:extLst>
              <a:ext uri="{FF2B5EF4-FFF2-40B4-BE49-F238E27FC236}">
                <a16:creationId xmlns:a16="http://schemas.microsoft.com/office/drawing/2014/main" id="{F30687B4-87FF-1EBC-5326-33ACCB14B118}"/>
              </a:ext>
            </a:extLst>
          </p:cNvPr>
          <p:cNvSpPr/>
          <p:nvPr/>
        </p:nvSpPr>
        <p:spPr>
          <a:xfrm>
            <a:off x="1867233" y="3408879"/>
            <a:ext cx="3158764" cy="1458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EO4EU processing infrastructure</a:t>
            </a:r>
          </a:p>
        </p:txBody>
      </p:sp>
      <p:sp>
        <p:nvSpPr>
          <p:cNvPr id="8" name="Rectangle 7">
            <a:extLst>
              <a:ext uri="{FF2B5EF4-FFF2-40B4-BE49-F238E27FC236}">
                <a16:creationId xmlns:a16="http://schemas.microsoft.com/office/drawing/2014/main" id="{0031FB95-9F9D-EF27-EBC5-F38DCF284811}"/>
              </a:ext>
            </a:extLst>
          </p:cNvPr>
          <p:cNvSpPr/>
          <p:nvPr/>
        </p:nvSpPr>
        <p:spPr>
          <a:xfrm>
            <a:off x="1860609" y="1831869"/>
            <a:ext cx="3158764" cy="1458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EO4EU applications</a:t>
            </a:r>
          </a:p>
        </p:txBody>
      </p:sp>
      <p:sp>
        <p:nvSpPr>
          <p:cNvPr id="9" name="Rectangle 8">
            <a:extLst>
              <a:ext uri="{FF2B5EF4-FFF2-40B4-BE49-F238E27FC236}">
                <a16:creationId xmlns:a16="http://schemas.microsoft.com/office/drawing/2014/main" id="{50083184-08A3-9BDC-60CB-72BE598AE837}"/>
              </a:ext>
            </a:extLst>
          </p:cNvPr>
          <p:cNvSpPr/>
          <p:nvPr/>
        </p:nvSpPr>
        <p:spPr>
          <a:xfrm>
            <a:off x="1880487" y="4962695"/>
            <a:ext cx="3158764" cy="1458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EO sources</a:t>
            </a:r>
          </a:p>
        </p:txBody>
      </p:sp>
      <p:sp>
        <p:nvSpPr>
          <p:cNvPr id="10" name="Rectangle 9">
            <a:extLst>
              <a:ext uri="{FF2B5EF4-FFF2-40B4-BE49-F238E27FC236}">
                <a16:creationId xmlns:a16="http://schemas.microsoft.com/office/drawing/2014/main" id="{4825DAB0-E124-DA34-A99A-D24BC45C0346}"/>
              </a:ext>
            </a:extLst>
          </p:cNvPr>
          <p:cNvSpPr/>
          <p:nvPr/>
        </p:nvSpPr>
        <p:spPr>
          <a:xfrm rot="16200000">
            <a:off x="-931035" y="3753612"/>
            <a:ext cx="4588923" cy="7454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Orchestration Language</a:t>
            </a:r>
          </a:p>
        </p:txBody>
      </p:sp>
      <p:cxnSp>
        <p:nvCxnSpPr>
          <p:cNvPr id="11" name="Straight Connector 10">
            <a:extLst>
              <a:ext uri="{FF2B5EF4-FFF2-40B4-BE49-F238E27FC236}">
                <a16:creationId xmlns:a16="http://schemas.microsoft.com/office/drawing/2014/main" id="{FECB5A19-00EE-27FE-3226-9E79EF6F0256}"/>
              </a:ext>
            </a:extLst>
          </p:cNvPr>
          <p:cNvCxnSpPr>
            <a:cxnSpLocks/>
          </p:cNvCxnSpPr>
          <p:nvPr/>
        </p:nvCxnSpPr>
        <p:spPr>
          <a:xfrm>
            <a:off x="5025997" y="3347919"/>
            <a:ext cx="556392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9F700B4-D69D-625B-DF69-FBCBED729830}"/>
              </a:ext>
            </a:extLst>
          </p:cNvPr>
          <p:cNvSpPr txBox="1"/>
          <p:nvPr/>
        </p:nvSpPr>
        <p:spPr>
          <a:xfrm>
            <a:off x="5157085" y="3519855"/>
            <a:ext cx="315876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Fusion</a:t>
            </a:r>
          </a:p>
          <a:p>
            <a:pPr marL="285750" indent="-285750">
              <a:buFont typeface="Arial" panose="020B0604020202020204" pitchFamily="34" charset="0"/>
              <a:buChar char="•"/>
            </a:pPr>
            <a:r>
              <a:rPr lang="en-US" dirty="0"/>
              <a:t>Semantic annotation </a:t>
            </a:r>
          </a:p>
          <a:p>
            <a:pPr marL="285750" indent="-285750">
              <a:buFont typeface="Arial" panose="020B0604020202020204" pitchFamily="34" charset="0"/>
              <a:buChar char="•"/>
            </a:pPr>
            <a:r>
              <a:rPr lang="en-US" dirty="0"/>
              <a:t>Compression</a:t>
            </a:r>
          </a:p>
          <a:p>
            <a:pPr marL="285750" indent="-285750">
              <a:buFont typeface="Arial" panose="020B0604020202020204" pitchFamily="34" charset="0"/>
              <a:buChar char="•"/>
            </a:pPr>
            <a:r>
              <a:rPr lang="en-US" dirty="0"/>
              <a:t>Knowledge management</a:t>
            </a:r>
          </a:p>
        </p:txBody>
      </p:sp>
      <p:pic>
        <p:nvPicPr>
          <p:cNvPr id="13" name="Picture 12" descr="A picture containing diagram&#10;&#10;Description automatically generated">
            <a:extLst>
              <a:ext uri="{FF2B5EF4-FFF2-40B4-BE49-F238E27FC236}">
                <a16:creationId xmlns:a16="http://schemas.microsoft.com/office/drawing/2014/main" id="{2BEA68F3-1E7F-B8A6-43F7-795B9E73AC1C}"/>
              </a:ext>
            </a:extLst>
          </p:cNvPr>
          <p:cNvPicPr>
            <a:picLocks noChangeAspect="1"/>
          </p:cNvPicPr>
          <p:nvPr/>
        </p:nvPicPr>
        <p:blipFill>
          <a:blip r:embed="rId2">
            <a:clrChange>
              <a:clrFrom>
                <a:srgbClr val="FDFDFD"/>
              </a:clrFrom>
              <a:clrTo>
                <a:srgbClr val="FDFDFD">
                  <a:alpha val="0"/>
                </a:srgbClr>
              </a:clrTo>
            </a:clrChange>
            <a:alphaModFix/>
            <a:extLst>
              <a:ext uri="{28A0092B-C50C-407E-A947-70E740481C1C}">
                <a14:useLocalDpi xmlns:a14="http://schemas.microsoft.com/office/drawing/2010/main" val="0"/>
              </a:ext>
            </a:extLst>
          </a:blip>
          <a:stretch>
            <a:fillRect/>
          </a:stretch>
        </p:blipFill>
        <p:spPr>
          <a:xfrm>
            <a:off x="7436407" y="3464139"/>
            <a:ext cx="1165860" cy="874395"/>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C090F9D7-D880-3BFC-A0FF-646BADDBF8C6}"/>
              </a:ext>
            </a:extLst>
          </p:cNvPr>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8305881" y="3645817"/>
            <a:ext cx="784366" cy="1038807"/>
          </a:xfrm>
          <a:prstGeom prst="rect">
            <a:avLst/>
          </a:prstGeom>
        </p:spPr>
      </p:pic>
      <p:pic>
        <p:nvPicPr>
          <p:cNvPr id="15" name="Picture 14" descr="Icon&#10;&#10;Description automatically generated">
            <a:extLst>
              <a:ext uri="{FF2B5EF4-FFF2-40B4-BE49-F238E27FC236}">
                <a16:creationId xmlns:a16="http://schemas.microsoft.com/office/drawing/2014/main" id="{0295F6D5-3D65-CD69-43DB-E0D9987B09BC}"/>
              </a:ext>
            </a:extLst>
          </p:cNvPr>
          <p:cNvPicPr>
            <a:picLocks noChangeAspect="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9438640" y="3519855"/>
            <a:ext cx="883920" cy="883920"/>
          </a:xfrm>
          <a:prstGeom prst="rect">
            <a:avLst/>
          </a:prstGeom>
        </p:spPr>
      </p:pic>
      <p:pic>
        <p:nvPicPr>
          <p:cNvPr id="16" name="Picture 15">
            <a:extLst>
              <a:ext uri="{FF2B5EF4-FFF2-40B4-BE49-F238E27FC236}">
                <a16:creationId xmlns:a16="http://schemas.microsoft.com/office/drawing/2014/main" id="{788B82EE-C9F4-752A-05CE-632862AE76CE}"/>
              </a:ext>
            </a:extLst>
          </p:cNvPr>
          <p:cNvPicPr>
            <a:picLocks noChangeAspect="1"/>
          </p:cNvPicPr>
          <p:nvPr/>
        </p:nvPicPr>
        <p:blipFill>
          <a:blip r:embed="rId5">
            <a:clrChange>
              <a:clrFrom>
                <a:srgbClr val="010101">
                  <a:alpha val="1961"/>
                </a:srgbClr>
              </a:clrFrom>
              <a:clrTo>
                <a:srgbClr val="010101">
                  <a:alpha val="0"/>
                </a:srgbClr>
              </a:clrTo>
            </a:clrChange>
            <a:extLst>
              <a:ext uri="{28A0092B-C50C-407E-A947-70E740481C1C}">
                <a14:useLocalDpi xmlns:a14="http://schemas.microsoft.com/office/drawing/2010/main" val="0"/>
              </a:ext>
            </a:extLst>
          </a:blip>
          <a:stretch>
            <a:fillRect/>
          </a:stretch>
        </p:blipFill>
        <p:spPr>
          <a:xfrm>
            <a:off x="9001243" y="4261474"/>
            <a:ext cx="506637" cy="506637"/>
          </a:xfrm>
          <a:prstGeom prst="rect">
            <a:avLst/>
          </a:prstGeom>
        </p:spPr>
      </p:pic>
      <p:cxnSp>
        <p:nvCxnSpPr>
          <p:cNvPr id="17" name="Straight Connector 16">
            <a:extLst>
              <a:ext uri="{FF2B5EF4-FFF2-40B4-BE49-F238E27FC236}">
                <a16:creationId xmlns:a16="http://schemas.microsoft.com/office/drawing/2014/main" id="{1F9BCACD-F955-79BF-A835-40459343454D}"/>
              </a:ext>
            </a:extLst>
          </p:cNvPr>
          <p:cNvCxnSpPr>
            <a:cxnSpLocks/>
          </p:cNvCxnSpPr>
          <p:nvPr/>
        </p:nvCxnSpPr>
        <p:spPr>
          <a:xfrm>
            <a:off x="5015837" y="4902399"/>
            <a:ext cx="5563924"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E6729FF-0A2C-80E8-E5A2-8ECEDE6D6CAF}"/>
              </a:ext>
            </a:extLst>
          </p:cNvPr>
          <p:cNvSpPr txBox="1"/>
          <p:nvPr/>
        </p:nvSpPr>
        <p:spPr>
          <a:xfrm>
            <a:off x="5157085" y="1984018"/>
            <a:ext cx="315876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Dashboards</a:t>
            </a:r>
          </a:p>
          <a:p>
            <a:pPr marL="285750" indent="-285750">
              <a:buFont typeface="Arial" panose="020B0604020202020204" pitchFamily="34" charset="0"/>
              <a:buChar char="•"/>
            </a:pPr>
            <a:r>
              <a:rPr lang="en-US" dirty="0"/>
              <a:t>API</a:t>
            </a:r>
          </a:p>
          <a:p>
            <a:pPr marL="285750" indent="-285750">
              <a:buFont typeface="Arial" panose="020B0604020202020204" pitchFamily="34" charset="0"/>
              <a:buChar char="•"/>
            </a:pPr>
            <a:r>
              <a:rPr lang="en-US" dirty="0"/>
              <a:t>Data processing workflows</a:t>
            </a:r>
          </a:p>
          <a:p>
            <a:pPr marL="285750" indent="-285750">
              <a:buFont typeface="Arial" panose="020B0604020202020204" pitchFamily="34" charset="0"/>
              <a:buChar char="•"/>
            </a:pPr>
            <a:r>
              <a:rPr lang="en-US" dirty="0"/>
              <a:t>XR</a:t>
            </a:r>
          </a:p>
        </p:txBody>
      </p:sp>
    </p:spTree>
    <p:extLst>
      <p:ext uri="{BB962C8B-B14F-4D97-AF65-F5344CB8AC3E}">
        <p14:creationId xmlns:p14="http://schemas.microsoft.com/office/powerpoint/2010/main" val="761723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D986-5FE5-C20E-13BF-57315B272F0D}"/>
              </a:ext>
            </a:extLst>
          </p:cNvPr>
          <p:cNvSpPr>
            <a:spLocks noGrp="1"/>
          </p:cNvSpPr>
          <p:nvPr>
            <p:ph type="title"/>
          </p:nvPr>
        </p:nvSpPr>
        <p:spPr/>
        <p:txBody>
          <a:bodyPr/>
          <a:lstStyle/>
          <a:p>
            <a:r>
              <a:rPr lang="en-US" dirty="0">
                <a:ea typeface="Calibri Light"/>
                <a:cs typeface="Calibri Light"/>
              </a:rPr>
              <a:t>Design architecture</a:t>
            </a:r>
            <a:endParaRPr lang="en-US" dirty="0"/>
          </a:p>
        </p:txBody>
      </p:sp>
      <p:pic>
        <p:nvPicPr>
          <p:cNvPr id="4" name="Content Placeholder 3" descr="A diagram of a diagram&#10;&#10;Description automatically generated">
            <a:extLst>
              <a:ext uri="{FF2B5EF4-FFF2-40B4-BE49-F238E27FC236}">
                <a16:creationId xmlns:a16="http://schemas.microsoft.com/office/drawing/2014/main" id="{1268AD04-5004-4718-E027-C11A5B6A42AE}"/>
              </a:ext>
            </a:extLst>
          </p:cNvPr>
          <p:cNvPicPr>
            <a:picLocks noGrp="1" noChangeAspect="1"/>
          </p:cNvPicPr>
          <p:nvPr>
            <p:ph idx="1"/>
          </p:nvPr>
        </p:nvPicPr>
        <p:blipFill>
          <a:blip r:embed="rId2"/>
          <a:stretch>
            <a:fillRect/>
          </a:stretch>
        </p:blipFill>
        <p:spPr>
          <a:xfrm>
            <a:off x="838200" y="2269506"/>
            <a:ext cx="10515600" cy="3463576"/>
          </a:xfrm>
        </p:spPr>
      </p:pic>
    </p:spTree>
    <p:extLst>
      <p:ext uri="{BB962C8B-B14F-4D97-AF65-F5344CB8AC3E}">
        <p14:creationId xmlns:p14="http://schemas.microsoft.com/office/powerpoint/2010/main" val="4050005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E21C-ACB0-E9B7-3147-63D001B8EE76}"/>
              </a:ext>
            </a:extLst>
          </p:cNvPr>
          <p:cNvSpPr>
            <a:spLocks noGrp="1"/>
          </p:cNvSpPr>
          <p:nvPr>
            <p:ph type="title"/>
          </p:nvPr>
        </p:nvSpPr>
        <p:spPr/>
        <p:txBody>
          <a:bodyPr>
            <a:normAutofit/>
          </a:bodyPr>
          <a:lstStyle/>
          <a:p>
            <a:r>
              <a:rPr lang="en-US" dirty="0">
                <a:ea typeface="+mj-lt"/>
                <a:cs typeface="+mj-lt"/>
              </a:rPr>
              <a:t>Data Tier</a:t>
            </a:r>
            <a:endParaRPr lang="en-US" dirty="0"/>
          </a:p>
        </p:txBody>
      </p:sp>
      <p:sp>
        <p:nvSpPr>
          <p:cNvPr id="3" name="Content Placeholder 2">
            <a:extLst>
              <a:ext uri="{FF2B5EF4-FFF2-40B4-BE49-F238E27FC236}">
                <a16:creationId xmlns:a16="http://schemas.microsoft.com/office/drawing/2014/main" id="{BD51C12A-5EE3-68D1-5D74-B9E8136137AC}"/>
              </a:ext>
            </a:extLst>
          </p:cNvPr>
          <p:cNvSpPr>
            <a:spLocks noGrp="1"/>
          </p:cNvSpPr>
          <p:nvPr>
            <p:ph idx="1"/>
          </p:nvPr>
        </p:nvSpPr>
        <p:spPr>
          <a:xfrm>
            <a:off x="838200" y="1825625"/>
            <a:ext cx="10551458" cy="1097152"/>
          </a:xfrm>
        </p:spPr>
        <p:txBody>
          <a:bodyPr vert="horz" lIns="91440" tIns="45720" rIns="91440" bIns="45720" rtlCol="0" anchor="t">
            <a:normAutofit/>
          </a:bodyPr>
          <a:lstStyle/>
          <a:p>
            <a:pPr marL="0" indent="0">
              <a:buNone/>
            </a:pPr>
            <a:r>
              <a:rPr lang="en-US" dirty="0">
                <a:ea typeface="+mn-lt"/>
                <a:cs typeface="+mn-lt"/>
              </a:rPr>
              <a:t>A set of data sources is the input of the platform. Heterogeneous data that need pre-processing with the help of a Knowledge Graph.  </a:t>
            </a:r>
            <a:endParaRPr lang="en-US" dirty="0">
              <a:ea typeface="Calibri" panose="020F0502020204030204"/>
              <a:cs typeface="Calibri" panose="020F0502020204030204"/>
            </a:endParaRPr>
          </a:p>
          <a:p>
            <a:pPr marL="0" indent="0">
              <a:buNone/>
            </a:pPr>
            <a:endParaRPr lang="en-US"/>
          </a:p>
        </p:txBody>
      </p:sp>
      <p:sp>
        <p:nvSpPr>
          <p:cNvPr id="5" name="TextBox 4">
            <a:extLst>
              <a:ext uri="{FF2B5EF4-FFF2-40B4-BE49-F238E27FC236}">
                <a16:creationId xmlns:a16="http://schemas.microsoft.com/office/drawing/2014/main" id="{E31ED3DF-C8A3-A739-561E-80A53D0AC5FE}"/>
              </a:ext>
            </a:extLst>
          </p:cNvPr>
          <p:cNvSpPr txBox="1"/>
          <p:nvPr/>
        </p:nvSpPr>
        <p:spPr>
          <a:xfrm>
            <a:off x="770966" y="2958353"/>
            <a:ext cx="10963833"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b="1" dirty="0">
                <a:solidFill>
                  <a:srgbClr val="323F24"/>
                </a:solidFill>
                <a:cs typeface="Arial"/>
              </a:rPr>
              <a:t>Data Sources</a:t>
            </a:r>
            <a:r>
              <a:rPr lang="en-US" sz="2400" dirty="0">
                <a:solidFill>
                  <a:srgbClr val="323F24"/>
                </a:solidFill>
                <a:cs typeface="Arial"/>
              </a:rPr>
              <a:t>​</a:t>
            </a:r>
          </a:p>
          <a:p>
            <a:pPr lvl="1">
              <a:buChar char="•"/>
            </a:pPr>
            <a:r>
              <a:rPr lang="en-US" dirty="0">
                <a:solidFill>
                  <a:srgbClr val="323F24"/>
                </a:solidFill>
                <a:cs typeface="Arial"/>
              </a:rPr>
              <a:t>Interlink heterogeneous data sources (different type formats) with the EO4EU ecosystem through Open APIs (</a:t>
            </a:r>
            <a:r>
              <a:rPr lang="en-US" dirty="0">
                <a:latin typeface="TimesNewRomanPSMT"/>
                <a:cs typeface="Arial"/>
              </a:rPr>
              <a:t>e.g. Climate Data Store API</a:t>
            </a:r>
            <a:r>
              <a:rPr lang="en-US" dirty="0">
                <a:solidFill>
                  <a:srgbClr val="323F24"/>
                </a:solidFill>
                <a:cs typeface="Arial"/>
              </a:rPr>
              <a:t> </a:t>
            </a:r>
            <a:r>
              <a:rPr lang="en-US" dirty="0">
                <a:latin typeface="TimesNewRomanPSMT"/>
                <a:cs typeface="Arial"/>
              </a:rPr>
              <a:t>for historical occurrence of extreme weather events)</a:t>
            </a:r>
            <a:r>
              <a:rPr lang="en-US" dirty="0">
                <a:solidFill>
                  <a:srgbClr val="323F24"/>
                </a:solidFill>
                <a:cs typeface="Arial"/>
              </a:rPr>
              <a:t>.​</a:t>
            </a:r>
            <a:endParaRPr lang="en-US" dirty="0">
              <a:solidFill>
                <a:srgbClr val="323F24"/>
              </a:solidFill>
              <a:ea typeface="Calibri"/>
              <a:cs typeface="Arial"/>
            </a:endParaRPr>
          </a:p>
          <a:p>
            <a:pPr lvl="1">
              <a:buChar char="•"/>
            </a:pPr>
            <a:r>
              <a:rPr lang="en-US" dirty="0">
                <a:solidFill>
                  <a:srgbClr val="323F24"/>
                </a:solidFill>
                <a:cs typeface="Arial"/>
              </a:rPr>
              <a:t>Access to historical and daily EO datasets.​</a:t>
            </a:r>
            <a:endParaRPr lang="en-US" dirty="0">
              <a:solidFill>
                <a:srgbClr val="323F24"/>
              </a:solidFill>
              <a:ea typeface="Calibri"/>
              <a:cs typeface="Arial"/>
            </a:endParaRPr>
          </a:p>
          <a:p>
            <a:pPr lvl="1">
              <a:buChar char="•"/>
            </a:pPr>
            <a:r>
              <a:rPr lang="en-US" dirty="0">
                <a:solidFill>
                  <a:srgbClr val="323F24"/>
                </a:solidFill>
                <a:cs typeface="Arial"/>
              </a:rPr>
              <a:t>Access to real time data collections streamlines (for live connections with devices and applications).​</a:t>
            </a:r>
            <a:endParaRPr lang="en-US" dirty="0">
              <a:solidFill>
                <a:srgbClr val="323F24"/>
              </a:solidFill>
              <a:ea typeface="Calibri"/>
              <a:cs typeface="Arial"/>
            </a:endParaRPr>
          </a:p>
          <a:p>
            <a:pPr lvl="1">
              <a:buChar char="•"/>
            </a:pPr>
            <a:r>
              <a:rPr lang="en-US" dirty="0">
                <a:solidFill>
                  <a:srgbClr val="323F24"/>
                </a:solidFill>
                <a:cs typeface="Arial"/>
              </a:rPr>
              <a:t>Access to open access cohorts of the EC through cloud-based platforms established to provide centralized access to Copernicus data, as well as to </a:t>
            </a:r>
            <a:r>
              <a:rPr lang="en-US" dirty="0">
                <a:latin typeface="TimesNewRomanPSMT"/>
                <a:cs typeface="Arial"/>
              </a:rPr>
              <a:t>GEOSS, INSPIRE, </a:t>
            </a:r>
            <a:r>
              <a:rPr lang="en-US" err="1">
                <a:latin typeface="TimesNewRomanPSMT"/>
                <a:cs typeface="Arial"/>
              </a:rPr>
              <a:t>DestinE</a:t>
            </a:r>
            <a:r>
              <a:rPr lang="en-US" dirty="0">
                <a:latin typeface="TimesNewRomanPSMT"/>
                <a:cs typeface="Arial"/>
              </a:rPr>
              <a:t>, Galileo/ EGNOS </a:t>
            </a:r>
            <a:r>
              <a:rPr lang="en-US" err="1">
                <a:latin typeface="TimesNewRomanPSMT"/>
                <a:cs typeface="Arial"/>
              </a:rPr>
              <a:t>programmes</a:t>
            </a:r>
            <a:r>
              <a:rPr lang="en-US" dirty="0">
                <a:latin typeface="TimesNewRomanPSMT"/>
                <a:cs typeface="Arial"/>
              </a:rPr>
              <a:t>.​</a:t>
            </a:r>
          </a:p>
          <a:p>
            <a:pPr lvl="1">
              <a:buChar char="•"/>
            </a:pPr>
            <a:r>
              <a:rPr lang="en-US" dirty="0">
                <a:latin typeface="TimesNewRomanPSMT"/>
                <a:cs typeface="Arial"/>
              </a:rPr>
              <a:t>Access to open datasets and services provided by ECMWF.</a:t>
            </a:r>
          </a:p>
        </p:txBody>
      </p:sp>
    </p:spTree>
    <p:extLst>
      <p:ext uri="{BB962C8B-B14F-4D97-AF65-F5344CB8AC3E}">
        <p14:creationId xmlns:p14="http://schemas.microsoft.com/office/powerpoint/2010/main" val="984605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E21C-ACB0-E9B7-3147-63D001B8EE76}"/>
              </a:ext>
            </a:extLst>
          </p:cNvPr>
          <p:cNvSpPr>
            <a:spLocks noGrp="1"/>
          </p:cNvSpPr>
          <p:nvPr>
            <p:ph type="title"/>
          </p:nvPr>
        </p:nvSpPr>
        <p:spPr/>
        <p:txBody>
          <a:bodyPr>
            <a:normAutofit/>
          </a:bodyPr>
          <a:lstStyle/>
          <a:p>
            <a:r>
              <a:rPr lang="en-US" dirty="0">
                <a:ea typeface="+mj-lt"/>
                <a:cs typeface="+mj-lt"/>
              </a:rPr>
              <a:t>Data Tier</a:t>
            </a:r>
            <a:endParaRPr lang="en-US" dirty="0"/>
          </a:p>
        </p:txBody>
      </p:sp>
      <p:sp>
        <p:nvSpPr>
          <p:cNvPr id="5" name="TextBox 4">
            <a:extLst>
              <a:ext uri="{FF2B5EF4-FFF2-40B4-BE49-F238E27FC236}">
                <a16:creationId xmlns:a16="http://schemas.microsoft.com/office/drawing/2014/main" id="{E31ED3DF-C8A3-A739-561E-80A53D0AC5FE}"/>
              </a:ext>
            </a:extLst>
          </p:cNvPr>
          <p:cNvSpPr txBox="1"/>
          <p:nvPr/>
        </p:nvSpPr>
        <p:spPr>
          <a:xfrm>
            <a:off x="564778" y="2026024"/>
            <a:ext cx="8014445" cy="4290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600" b="1" dirty="0">
                <a:solidFill>
                  <a:srgbClr val="323F24"/>
                </a:solidFill>
                <a:latin typeface="Arial"/>
                <a:cs typeface="Arial"/>
              </a:rPr>
              <a:t>Knowledge Graph-based Decision Making</a:t>
            </a:r>
            <a:endParaRPr lang="en-US" sz="2600" dirty="0">
              <a:solidFill>
                <a:srgbClr val="323F24"/>
              </a:solidFill>
              <a:latin typeface="Arial"/>
              <a:cs typeface="Arial"/>
            </a:endParaRPr>
          </a:p>
          <a:p>
            <a:pPr marL="742950" lvl="1" indent="-285750">
              <a:lnSpc>
                <a:spcPct val="90000"/>
              </a:lnSpc>
              <a:spcBef>
                <a:spcPts val="500"/>
              </a:spcBef>
              <a:buFont typeface="Arial"/>
              <a:buChar char="•"/>
            </a:pPr>
            <a:r>
              <a:rPr lang="en-US" dirty="0">
                <a:solidFill>
                  <a:srgbClr val="000000"/>
                </a:solidFill>
                <a:latin typeface="Arial"/>
                <a:cs typeface="Arial"/>
              </a:rPr>
              <a:t>A Graph-Based Text Representation is introduced</a:t>
            </a:r>
            <a:r>
              <a:rPr lang="en-US" dirty="0">
                <a:latin typeface="Arial"/>
                <a:cs typeface="Arial"/>
              </a:rPr>
              <a:t>.</a:t>
            </a:r>
            <a:r>
              <a:rPr lang="en-US" dirty="0">
                <a:solidFill>
                  <a:srgbClr val="323F24"/>
                </a:solidFill>
                <a:latin typeface="Arial"/>
                <a:cs typeface="Arial"/>
              </a:rPr>
              <a:t> </a:t>
            </a:r>
            <a:endParaRPr lang="en-US" dirty="0">
              <a:solidFill>
                <a:srgbClr val="323F24"/>
              </a:solidFill>
              <a:latin typeface="Arial"/>
              <a:ea typeface="Calibri"/>
              <a:cs typeface="Arial"/>
            </a:endParaRPr>
          </a:p>
          <a:p>
            <a:pPr marL="742950" lvl="1" indent="-285750">
              <a:lnSpc>
                <a:spcPct val="90000"/>
              </a:lnSpc>
              <a:spcBef>
                <a:spcPts val="500"/>
              </a:spcBef>
              <a:buFont typeface="Arial"/>
              <a:buChar char="•"/>
            </a:pPr>
            <a:r>
              <a:rPr lang="en-US" dirty="0">
                <a:solidFill>
                  <a:srgbClr val="323F24"/>
                </a:solidFill>
                <a:latin typeface="Arial"/>
                <a:cs typeface="Arial"/>
              </a:rPr>
              <a:t>This approach enables the extraction of informative features, structural or textual, for each entity related to the whole knowledge graph.</a:t>
            </a:r>
          </a:p>
          <a:p>
            <a:pPr marL="742950" lvl="1" indent="-285750">
              <a:lnSpc>
                <a:spcPct val="90000"/>
              </a:lnSpc>
              <a:spcBef>
                <a:spcPts val="500"/>
              </a:spcBef>
              <a:buFont typeface="Arial"/>
              <a:buChar char="•"/>
            </a:pPr>
            <a:r>
              <a:rPr lang="en-US" dirty="0">
                <a:solidFill>
                  <a:srgbClr val="323F24"/>
                </a:solidFill>
                <a:latin typeface="Arial"/>
                <a:cs typeface="Arial"/>
              </a:rPr>
              <a:t>For structure-related features, graph measures or indices such as common neighbors, preferential attachment and Adamic Adar indexing will be used.</a:t>
            </a:r>
          </a:p>
          <a:p>
            <a:pPr marL="742950" lvl="1" indent="-285750">
              <a:lnSpc>
                <a:spcPct val="90000"/>
              </a:lnSpc>
              <a:spcBef>
                <a:spcPts val="500"/>
              </a:spcBef>
              <a:buFont typeface="Arial"/>
              <a:buChar char="•"/>
            </a:pPr>
            <a:r>
              <a:rPr lang="en-US" dirty="0">
                <a:solidFill>
                  <a:srgbClr val="323F24"/>
                </a:solidFill>
                <a:latin typeface="Arial"/>
                <a:cs typeface="Arial"/>
              </a:rPr>
              <a:t>For text-related features, graph similarity techniques including graph neural networks and graph kernels will be used. </a:t>
            </a:r>
          </a:p>
          <a:p>
            <a:pPr marL="742950" lvl="1" indent="-285750">
              <a:lnSpc>
                <a:spcPct val="90000"/>
              </a:lnSpc>
              <a:spcBef>
                <a:spcPts val="500"/>
              </a:spcBef>
              <a:buFont typeface="Arial"/>
              <a:buChar char="•"/>
            </a:pPr>
            <a:r>
              <a:rPr lang="en-US" dirty="0">
                <a:solidFill>
                  <a:srgbClr val="323F24"/>
                </a:solidFill>
                <a:latin typeface="Arial"/>
                <a:cs typeface="Arial"/>
              </a:rPr>
              <a:t>By establishing a link prediction pipeline, EO4EU focuses on predicting possible relationship types between nodes of a knowledge graph.</a:t>
            </a:r>
            <a:br>
              <a:rPr lang="en-US" dirty="0">
                <a:latin typeface="Arial"/>
                <a:cs typeface="Arial"/>
              </a:rPr>
            </a:br>
            <a:endParaRPr lang="en-US" dirty="0">
              <a:solidFill>
                <a:srgbClr val="323F24"/>
              </a:solidFill>
              <a:latin typeface="Arial"/>
              <a:cs typeface="Arial"/>
            </a:endParaRPr>
          </a:p>
          <a:p>
            <a:pPr>
              <a:buChar char="•"/>
            </a:pPr>
            <a:endParaRPr lang="en-US" dirty="0">
              <a:solidFill>
                <a:srgbClr val="323F24"/>
              </a:solidFill>
              <a:latin typeface="Calibri"/>
              <a:ea typeface="Calibri"/>
              <a:cs typeface="Arial"/>
            </a:endParaRPr>
          </a:p>
        </p:txBody>
      </p:sp>
      <p:pic>
        <p:nvPicPr>
          <p:cNvPr id="7" name="Picture 6" descr="A diagram of a computer system&#10;&#10;Description automatically generated">
            <a:extLst>
              <a:ext uri="{FF2B5EF4-FFF2-40B4-BE49-F238E27FC236}">
                <a16:creationId xmlns:a16="http://schemas.microsoft.com/office/drawing/2014/main" id="{E07AC583-34B5-CF4A-E203-130FA673C731}"/>
              </a:ext>
            </a:extLst>
          </p:cNvPr>
          <p:cNvPicPr>
            <a:picLocks noChangeAspect="1"/>
          </p:cNvPicPr>
          <p:nvPr/>
        </p:nvPicPr>
        <p:blipFill>
          <a:blip r:embed="rId2"/>
          <a:stretch>
            <a:fillRect/>
          </a:stretch>
        </p:blipFill>
        <p:spPr>
          <a:xfrm>
            <a:off x="8319247" y="892263"/>
            <a:ext cx="3307976" cy="3110203"/>
          </a:xfrm>
          <a:prstGeom prst="rect">
            <a:avLst/>
          </a:prstGeom>
        </p:spPr>
      </p:pic>
    </p:spTree>
    <p:extLst>
      <p:ext uri="{BB962C8B-B14F-4D97-AF65-F5344CB8AC3E}">
        <p14:creationId xmlns:p14="http://schemas.microsoft.com/office/powerpoint/2010/main" val="1174669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1284-B36C-3AE0-9A11-7817F8239650}"/>
              </a:ext>
            </a:extLst>
          </p:cNvPr>
          <p:cNvSpPr>
            <a:spLocks noGrp="1"/>
          </p:cNvSpPr>
          <p:nvPr>
            <p:ph type="title"/>
          </p:nvPr>
        </p:nvSpPr>
        <p:spPr/>
        <p:txBody>
          <a:bodyPr/>
          <a:lstStyle/>
          <a:p>
            <a:r>
              <a:rPr lang="en-US" dirty="0">
                <a:ea typeface="+mj-lt"/>
                <a:cs typeface="+mj-lt"/>
              </a:rPr>
              <a:t>Machine Learning Tier</a:t>
            </a:r>
            <a:endParaRPr lang="en-US" dirty="0"/>
          </a:p>
        </p:txBody>
      </p:sp>
      <p:sp>
        <p:nvSpPr>
          <p:cNvPr id="3" name="Content Placeholder 2">
            <a:extLst>
              <a:ext uri="{FF2B5EF4-FFF2-40B4-BE49-F238E27FC236}">
                <a16:creationId xmlns:a16="http://schemas.microsoft.com/office/drawing/2014/main" id="{82E4CDDF-8C11-EFC4-DCF7-84E9F3CD3AA3}"/>
              </a:ext>
            </a:extLst>
          </p:cNvPr>
          <p:cNvSpPr>
            <a:spLocks noGrp="1"/>
          </p:cNvSpPr>
          <p:nvPr>
            <p:ph idx="1"/>
          </p:nvPr>
        </p:nvSpPr>
        <p:spPr>
          <a:xfrm>
            <a:off x="952107" y="2829672"/>
            <a:ext cx="10746557" cy="1688821"/>
          </a:xfrm>
        </p:spPr>
        <p:txBody>
          <a:bodyPr vert="horz" lIns="91440" tIns="45720" rIns="91440" bIns="45720" rtlCol="0" anchor="t">
            <a:normAutofit/>
          </a:bodyPr>
          <a:lstStyle/>
          <a:p>
            <a:pPr marL="0" indent="0">
              <a:buNone/>
            </a:pPr>
            <a:r>
              <a:rPr lang="en-US" dirty="0">
                <a:latin typeface="Arial"/>
                <a:cs typeface="Arial"/>
              </a:rPr>
              <a:t>Provides all ML models in a toolbox for the post processing of the retrieved or fused data. </a:t>
            </a:r>
            <a:endParaRPr lang="en-US" dirty="0"/>
          </a:p>
        </p:txBody>
      </p:sp>
    </p:spTree>
    <p:extLst>
      <p:ext uri="{BB962C8B-B14F-4D97-AF65-F5344CB8AC3E}">
        <p14:creationId xmlns:p14="http://schemas.microsoft.com/office/powerpoint/2010/main" val="1178991638"/>
      </p:ext>
    </p:extLst>
  </p:cSld>
  <p:clrMapOvr>
    <a:masterClrMapping/>
  </p:clrMapOvr>
</p:sld>
</file>

<file path=ppt/theme/theme1.xml><?xml version="1.0" encoding="utf-8"?>
<a:theme xmlns:a="http://schemas.openxmlformats.org/drawingml/2006/main" name="Master slid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O4EU_PPT_Template_202205" id="{11066490-1C63-447A-A5C7-DC795FBB787B}" vid="{81C9C64A-82F6-4D72-AF32-BC720DE51F4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f3f928-f0f4-4719-b0da-43e64ed89f1e">
      <Terms xmlns="http://schemas.microsoft.com/office/infopath/2007/PartnerControls"/>
    </lcf76f155ced4ddcb4097134ff3c332f>
    <TaxCatchAll xmlns="620573c8-ea56-4bfe-9950-031cebc027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79A40748ED7343AE6428D20827D466" ma:contentTypeVersion="19" ma:contentTypeDescription="Crée un document." ma:contentTypeScope="" ma:versionID="c77cb0fc7a54bf9cfc2656eb30825f0a">
  <xsd:schema xmlns:xsd="http://www.w3.org/2001/XMLSchema" xmlns:xs="http://www.w3.org/2001/XMLSchema" xmlns:p="http://schemas.microsoft.com/office/2006/metadata/properties" xmlns:ns2="05f3f928-f0f4-4719-b0da-43e64ed89f1e" xmlns:ns3="620573c8-ea56-4bfe-9950-031cebc027b4" targetNamespace="http://schemas.microsoft.com/office/2006/metadata/properties" ma:root="true" ma:fieldsID="94807e1524c9a629c09fccde061bf82b" ns2:_="" ns3:_="">
    <xsd:import namespace="05f3f928-f0f4-4719-b0da-43e64ed89f1e"/>
    <xsd:import namespace="620573c8-ea56-4bfe-9950-031cebc027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3f928-f0f4-4719-b0da-43e64ed89f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a1f74e25-0f36-4d5c-b569-6502670b650f"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0573c8-ea56-4bfe-9950-031cebc027b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4ca871b-37ed-4b92-810a-36f1ec7951c7}" ma:internalName="TaxCatchAll" ma:showField="CatchAllData" ma:web="620573c8-ea56-4bfe-9950-031cebc027b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B5E9EA-A829-4147-91B3-27203B2C687F}">
  <ds:schemaRefs>
    <ds:schemaRef ds:uri="http://purl.org/dc/dcmitype/"/>
    <ds:schemaRef ds:uri="620573c8-ea56-4bfe-9950-031cebc027b4"/>
    <ds:schemaRef ds:uri="http://purl.org/dc/elements/1.1/"/>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05f3f928-f0f4-4719-b0da-43e64ed89f1e"/>
    <ds:schemaRef ds:uri="http://purl.org/dc/terms/"/>
  </ds:schemaRefs>
</ds:datastoreItem>
</file>

<file path=customXml/itemProps2.xml><?xml version="1.0" encoding="utf-8"?>
<ds:datastoreItem xmlns:ds="http://schemas.openxmlformats.org/officeDocument/2006/customXml" ds:itemID="{F5E99B81-AC5F-4913-A0A0-21D7DA8E0E86}">
  <ds:schemaRefs>
    <ds:schemaRef ds:uri="http://schemas.microsoft.com/sharepoint/v3/contenttype/forms"/>
  </ds:schemaRefs>
</ds:datastoreItem>
</file>

<file path=customXml/itemProps3.xml><?xml version="1.0" encoding="utf-8"?>
<ds:datastoreItem xmlns:ds="http://schemas.openxmlformats.org/officeDocument/2006/customXml" ds:itemID="{51315708-248D-417F-B2A5-6E5C2215D0AF}"/>
</file>

<file path=docProps/app.xml><?xml version="1.0" encoding="utf-8"?>
<Properties xmlns="http://schemas.openxmlformats.org/officeDocument/2006/extended-properties" xmlns:vt="http://schemas.openxmlformats.org/officeDocument/2006/docPropsVTypes">
  <Template>EO4EU_KoM_WP5</Template>
  <TotalTime>196</TotalTime>
  <Words>3384</Words>
  <Application>Microsoft Office PowerPoint</Application>
  <PresentationFormat>Widescreen</PresentationFormat>
  <Paragraphs>409</Paragraphs>
  <Slides>35</Slides>
  <Notes>6</Notes>
  <HiddenSlides>1</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Master slide</vt:lpstr>
      <vt:lpstr>PowerPoint Presentation</vt:lpstr>
      <vt:lpstr>Partners</vt:lpstr>
      <vt:lpstr>Rationale</vt:lpstr>
      <vt:lpstr>EO4EU - brief intro</vt:lpstr>
      <vt:lpstr>EO4EU architectural bird's-eye view</vt:lpstr>
      <vt:lpstr>Design architecture</vt:lpstr>
      <vt:lpstr>Data Tier</vt:lpstr>
      <vt:lpstr>Data Tier</vt:lpstr>
      <vt:lpstr>Machine Learning Tier</vt:lpstr>
      <vt:lpstr>ML Tier - Fusion engine  </vt:lpstr>
      <vt:lpstr>Front-end Tier</vt:lpstr>
      <vt:lpstr>Front-end Tier - Dashboard - Data Analytics Visualization  </vt:lpstr>
      <vt:lpstr>Front-end Tier - AI/ML Marketplace  </vt:lpstr>
      <vt:lpstr>Building processing workflows</vt:lpstr>
      <vt:lpstr>Visualization Dashboard (configurable thru the WFE) 1/2</vt:lpstr>
      <vt:lpstr>Visualization Dashboard (configurable thru the WFE) 2/2</vt:lpstr>
      <vt:lpstr>EO4EU Use Cases (UCs)  #1 - EO for personalized health care services  EU to Globe, focus in Latvia, Lithuania  #2 - Ocean monitoring  Far East-N. Europe, N. Europe-S. America   #3 - Food security  Italy &amp; other  #4 - Forest ecosystems  Austria  #5 - Soil erosion  Italy  #6 - Environmental pests  West and East Africa, Middle East, India  #7 - Improving Civ. Prot. activities  Italy (Sicily)</vt:lpstr>
      <vt:lpstr>UC#1: EO for Personalized Health care Services (lead: FMI; part. VU, LU)</vt:lpstr>
      <vt:lpstr>UC#2: Ocean monitoring</vt:lpstr>
      <vt:lpstr>UC#3: Food Security</vt:lpstr>
      <vt:lpstr>UC#4: Forest ecosystems (lead: CMCC; part. SIS)</vt:lpstr>
      <vt:lpstr>UC#5: Soil Erosion</vt:lpstr>
      <vt:lpstr>UC#6: Environmental Pests</vt:lpstr>
      <vt:lpstr>#6 - Environmental pests</vt:lpstr>
      <vt:lpstr>#6 - Environmental pests</vt:lpstr>
      <vt:lpstr>UC#7: Improving Civil Protection activities</vt:lpstr>
      <vt:lpstr>Platform usage – steps</vt:lpstr>
      <vt:lpstr>Platform usage – steps</vt:lpstr>
      <vt:lpstr>Fusion Engine</vt:lpstr>
      <vt:lpstr>A fusion model</vt:lpstr>
      <vt:lpstr>A fusion model</vt:lpstr>
      <vt:lpstr>FUSION workflow setup</vt:lpstr>
      <vt:lpstr>Fusion Engine</vt:lpstr>
      <vt:lpstr>Example of Geospatial Counting</vt:lpstr>
      <vt:lpstr>Example 2 Spatial Interpolation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WP5 - EO Data Uptake Demonstration CMCC with almost all partners</dc:title>
  <dc:creator>Monia Santini</dc:creator>
  <cp:lastModifiedBy>Πρόδρομος Χατζηευθυμιάδης</cp:lastModifiedBy>
  <cp:revision>22</cp:revision>
  <dcterms:created xsi:type="dcterms:W3CDTF">2022-06-27T07:29:22Z</dcterms:created>
  <dcterms:modified xsi:type="dcterms:W3CDTF">2023-10-25T21:50:04Z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0x010100C379A40748ED7343AE6428D20827D466</vt:lpwstr>
  </property>
  <property fmtid="{D5CDD505-2E9C-101B-9397-08002B2CF9AE}" pid="3" name="MediaServiceImageTags">
    <vt:lpwstr/>
  </property>
</Properties>
</file>